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6" r:id="rId4"/>
    <p:sldId id="290" r:id="rId5"/>
    <p:sldId id="285" r:id="rId6"/>
    <p:sldId id="289" r:id="rId7"/>
    <p:sldId id="308" r:id="rId8"/>
    <p:sldId id="265" r:id="rId9"/>
    <p:sldId id="305" r:id="rId10"/>
    <p:sldId id="306" r:id="rId11"/>
    <p:sldId id="293" r:id="rId12"/>
    <p:sldId id="297" r:id="rId13"/>
    <p:sldId id="307" r:id="rId14"/>
    <p:sldId id="298" r:id="rId15"/>
    <p:sldId id="303" r:id="rId16"/>
    <p:sldId id="291" r:id="rId17"/>
    <p:sldId id="304" r:id="rId18"/>
    <p:sldId id="263" r:id="rId19"/>
    <p:sldId id="275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/>
    <p:restoredTop sz="94699"/>
  </p:normalViewPr>
  <p:slideViewPr>
    <p:cSldViewPr snapToGrid="0" snapToObjects="1">
      <p:cViewPr varScale="1">
        <p:scale>
          <a:sx n="103" d="100"/>
          <a:sy n="103" d="100"/>
        </p:scale>
        <p:origin x="1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5AEE5-D8BF-974A-B4F9-8750E1E6636C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1D133-F465-C449-B7E5-1B7CC5D62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78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2D3E6-5690-734B-90B5-956CBC595D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61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5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4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4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3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8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74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9CB6B-54B7-8B4B-8294-F7BDDB4D51DA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657B-ACB5-B346-9F1F-9CB01B094708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2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07AE-2B9B-CA4F-A732-EF4C7D091973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D98A0-4BF1-7E47-BB21-5BA1B0BA85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EC1E-17A4-954E-8D40-CF7D1B41D7DF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0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08B4-4FB1-AC45-8B1C-08A50C844E65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308C-C86D-4747-8922-29D79EBF0A21}" type="datetime1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9798-F72C-9444-A9B0-6AA65A2716DE}" type="datetime1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EA39-8C15-924E-91A0-57D71E9E2F78}" type="datetime1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A187-6588-AF4C-9829-E38E4DE3874D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973B-9762-8844-AAA4-F1ECEB22BA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8321-35CC-004D-B1D5-676B8848FC5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17/06/relationships/model3d" Target="../media/model3d1.glb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17/06/relationships/model3d" Target="../media/model3d5.glb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microsoft.com/office/2017/06/relationships/model3d" Target="../media/model3d7.glb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microsoft.com/office/2017/06/relationships/model3d" Target="../media/model3d2.glb"/><Relationship Id="rId15" Type="http://schemas.openxmlformats.org/officeDocument/2006/relationships/image" Target="../media/image10.png"/><Relationship Id="rId23" Type="http://schemas.microsoft.com/office/2017/06/relationships/model3d" Target="../media/model3d8.glb"/><Relationship Id="rId10" Type="http://schemas.microsoft.com/office/2017/06/relationships/model3d" Target="../media/model3d4.glb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17/06/relationships/model3d" Target="../media/model3d6.glb"/><Relationship Id="rId2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rativescience.org/books/pnb/pnb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sticscience.org/books/burnham/index.ht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35B0-4C4C-4042-9CD1-5BB216BD5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829"/>
            <a:ext cx="7772400" cy="365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 Interface between </a:t>
            </a:r>
            <a:br>
              <a:rPr lang="en-US" sz="4400" b="1" dirty="0"/>
            </a:br>
            <a:r>
              <a:rPr lang="en-US" b="1" dirty="0"/>
              <a:t>Quantum Physics and Human Consciousness</a:t>
            </a:r>
            <a:br>
              <a:rPr lang="en-US" b="1" dirty="0"/>
            </a:br>
            <a:r>
              <a:rPr lang="en-US" sz="4400" b="1" dirty="0"/>
              <a:t>can be found in the </a:t>
            </a:r>
            <a:br>
              <a:rPr lang="en-US" sz="4400" b="1" dirty="0"/>
            </a:br>
            <a:r>
              <a:rPr lang="en-US" b="1" dirty="0"/>
              <a:t>Sensory Level of the mind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EAD64-4FE0-A445-A0E3-F577FB78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229" y="4535207"/>
            <a:ext cx="6858000" cy="20495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Ian Thompson </a:t>
            </a:r>
            <a:br>
              <a:rPr lang="en-US" dirty="0"/>
            </a:br>
            <a:r>
              <a:rPr lang="en-US" sz="2000" dirty="0"/>
              <a:t>with the </a:t>
            </a:r>
            <a:br>
              <a:rPr lang="en-US" dirty="0"/>
            </a:br>
            <a:r>
              <a:rPr lang="en-US" dirty="0"/>
              <a:t>Theistic Science Group: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Gard Perry, Ron Horvath, Andy Heilman, Steve Smith, </a:t>
            </a:r>
            <a:br>
              <a:rPr lang="en-US" sz="2000" dirty="0"/>
            </a:br>
            <a:r>
              <a:rPr lang="en-US" sz="2000" dirty="0"/>
              <a:t> Reuben Bell and Forrest </a:t>
            </a:r>
            <a:r>
              <a:rPr lang="en-US" sz="2000" dirty="0" err="1"/>
              <a:t>Dristy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/>
              <a:t>Version </a:t>
            </a:r>
            <a:r>
              <a:rPr lang="en-US" sz="2000" dirty="0"/>
              <a:t>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7FC3-AEE3-A649-B05B-6CDF0823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365126"/>
            <a:ext cx="7989833" cy="1325563"/>
          </a:xfrm>
        </p:spPr>
        <p:txBody>
          <a:bodyPr>
            <a:normAutofit/>
          </a:bodyPr>
          <a:lstStyle/>
          <a:p>
            <a:r>
              <a:rPr lang="en-US" dirty="0"/>
              <a:t>These </a:t>
            </a:r>
            <a:r>
              <a:rPr lang="en-US" u="sng" dirty="0"/>
              <a:t>are</a:t>
            </a:r>
            <a:r>
              <a:rPr lang="en-US" dirty="0"/>
              <a:t> corresponding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C590D-9E27-5948-BC4A-BF94B220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8177"/>
            <a:ext cx="8416738" cy="44781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Many corresponding features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quantum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sensory</a:t>
            </a:r>
            <a:r>
              <a:rPr lang="en-US" dirty="0"/>
              <a:t> observation events.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Both are ‘observations’ in a sense.</a:t>
            </a:r>
          </a:p>
          <a:p>
            <a:pPr>
              <a:lnSpc>
                <a:spcPct val="110000"/>
              </a:lnSpc>
            </a:pPr>
            <a:r>
              <a:rPr lang="en-US" dirty="0"/>
              <a:t>But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Quantum events </a:t>
            </a:r>
            <a:r>
              <a:rPr lang="en-US" dirty="0"/>
              <a:t>are random </a:t>
            </a:r>
            <a:br>
              <a:rPr lang="en-US" dirty="0"/>
            </a:br>
            <a:r>
              <a:rPr lang="en-US" dirty="0"/>
              <a:t>but </a:t>
            </a:r>
            <a:r>
              <a:rPr lang="en-US" dirty="0">
                <a:solidFill>
                  <a:srgbClr val="0070C0"/>
                </a:solidFill>
              </a:rPr>
              <a:t>Sensory events </a:t>
            </a:r>
            <a:r>
              <a:rPr lang="en-US" dirty="0"/>
              <a:t>are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determined</a:t>
            </a:r>
          </a:p>
          <a:p>
            <a:pPr>
              <a:lnSpc>
                <a:spcPct val="110000"/>
              </a:lnSpc>
            </a:pPr>
            <a:r>
              <a:rPr lang="en-US" dirty="0"/>
              <a:t>Maybe: both result from an influx event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7030A0"/>
                </a:solidFill>
              </a:rPr>
              <a:t>Joint event: </a:t>
            </a:r>
            <a:r>
              <a:rPr lang="en-US" dirty="0"/>
              <a:t>both physical and epistemic (recognizing) effects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7030A0"/>
                </a:solidFill>
              </a:rPr>
              <a:t>Interface</a:t>
            </a:r>
            <a:r>
              <a:rPr lang="en-US" dirty="0"/>
              <a:t> between two discrete degrees: how influx works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363F-487D-E748-8123-5EB4A170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94A13-3541-7648-8C50-4906431B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5CD2-A0A4-D64A-B2FE-EECCF085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5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D6F5-D7D0-A64A-832A-AF57B6C3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mind as a QLEE: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Quantum-like Epistemic Engine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4A2C8-E4F4-B644-935F-29BEC1C2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9"/>
            <a:ext cx="8310282" cy="466566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Use correspondences to design a sensory mind </a:t>
            </a:r>
            <a:br>
              <a:rPr lang="en-US" dirty="0"/>
            </a:br>
            <a:r>
              <a:rPr lang="en-US" dirty="0"/>
              <a:t>   with some features of an analog quantum computer: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Initial quantum state has stored correlations about objects in the world and their possible appearances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Further production of possible spatial translations, rotations (</a:t>
            </a:r>
            <a:r>
              <a:rPr lang="en-US" dirty="0" err="1"/>
              <a:t>etc</a:t>
            </a:r>
            <a:r>
              <a:rPr lang="en-US" dirty="0"/>
              <a:t>) as affects our seeing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First </a:t>
            </a:r>
            <a:r>
              <a:rPr lang="en-US" u="sng" dirty="0"/>
              <a:t>joint</a:t>
            </a:r>
            <a:r>
              <a:rPr lang="en-US" dirty="0"/>
              <a:t> measurement on QLEE determined by the sensory input.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Second </a:t>
            </a:r>
            <a:r>
              <a:rPr lang="en-US" u="sng" dirty="0"/>
              <a:t>interior</a:t>
            </a:r>
            <a:r>
              <a:rPr lang="en-US" dirty="0"/>
              <a:t> measurement on QLEE gives credences for the objects seen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445BE-98E7-1245-B7EE-B8C6CDF0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2DDBD-1AE0-B640-BDDA-656E2436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6E607-3F26-564A-8A4D-85C44FFE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6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6102-9CB4-B149-A89C-2ACADEDF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70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This might work, but is too slow by</a:t>
            </a:r>
            <a:br>
              <a:rPr lang="en-US" dirty="0"/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Standard Quantum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C35F-19B2-334A-AD16-A48A0A196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544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Normal quantum mechanics: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when there are very many possible outcomes, </a:t>
            </a:r>
            <a:br>
              <a:rPr lang="en-US" dirty="0"/>
            </a:br>
            <a:r>
              <a:rPr lang="en-US" dirty="0"/>
              <a:t>they selected randomly.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first measurement would need to be repeated many times until it gives a view agreeing with senses.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This slow speed is caused by the Probability Gap.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1EFC7-FECB-6B46-B628-2C5556E4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7159-0C18-934B-B62F-388F8CF3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99500-09CD-8B4F-BA1B-E27EA664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7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5EBA-761E-AA4C-9DEA-4ED83F75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Writings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BE0A-34B0-2343-8A4A-029361298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outmost degree is terminating and fixed.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Makes a foundation for higher discrete degrees.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 itself conscious.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outer degrees are physical degrees.</a:t>
            </a:r>
          </a:p>
          <a:p>
            <a:pPr>
              <a:lnSpc>
                <a:spcPct val="110000"/>
              </a:lnSpc>
            </a:pPr>
            <a:r>
              <a:rPr lang="en-US" dirty="0"/>
              <a:t>Suggests: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This outermost physical is the location of definite quantum selections as effects or uses.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outermost physical in some way contains or constrains the outermost mental (the sensory mind).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B7A-EA52-164D-BBBC-FD296365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86BFC-0548-EE45-89B3-DFEDF46E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5265F-0B2A-284E-B44D-B9F594AF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3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DDD-4303-B64B-B143-B278C88B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0034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Speed up by using constraints from the outermost physical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810E8-1C82-0B44-A3F0-ABDEE7985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From the Writings, since quantum measurements still mostly a mystery: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Specific joint measurement events exist with </a:t>
            </a:r>
            <a:r>
              <a:rPr lang="en-US" sz="2400" dirty="0">
                <a:solidFill>
                  <a:srgbClr val="0070C0"/>
                </a:solidFill>
              </a:rPr>
              <a:t>QLEE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the brain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7030A0"/>
                </a:solidFill>
              </a:rPr>
              <a:t>Joint Probabilities of outcomes determined </a:t>
            </a:r>
            <a:r>
              <a:rPr lang="en-US" sz="2400" u="sng" dirty="0">
                <a:solidFill>
                  <a:srgbClr val="7030A0"/>
                </a:solidFill>
              </a:rPr>
              <a:t>only by outermost degree.</a:t>
            </a:r>
            <a:endParaRPr lang="en-US" sz="2400" dirty="0">
              <a:solidFill>
                <a:srgbClr val="7030A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100" dirty="0"/>
              <a:t>Senses constrain sensations!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Not by both sides as in normal quantum theory.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Now: an Outer degree contains and constrains the next Inner degree.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New physics: call them </a:t>
            </a:r>
            <a:r>
              <a:rPr lang="en-US" sz="2200" u="sng" dirty="0">
                <a:solidFill>
                  <a:srgbClr val="7030A0"/>
                </a:solidFill>
              </a:rPr>
              <a:t>Asymmetric</a:t>
            </a:r>
            <a:r>
              <a:rPr lang="en-US" sz="2200" dirty="0">
                <a:solidFill>
                  <a:srgbClr val="7030A0"/>
                </a:solidFill>
              </a:rPr>
              <a:t> Joint Measurement Events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  <a:endParaRPr lang="en-US" sz="2200" dirty="0"/>
          </a:p>
          <a:p>
            <a:pPr lvl="1">
              <a:lnSpc>
                <a:spcPct val="120000"/>
              </a:lnSpc>
            </a:pPr>
            <a:r>
              <a:rPr lang="en-US" sz="2100" dirty="0"/>
              <a:t>This </a:t>
            </a:r>
            <a:r>
              <a:rPr lang="en-US" sz="2100" dirty="0">
                <a:solidFill>
                  <a:srgbClr val="FF0000"/>
                </a:solidFill>
              </a:rPr>
              <a:t>a</a:t>
            </a:r>
            <a:r>
              <a:rPr lang="en-US" sz="2100" dirty="0"/>
              <a:t>symmetry is why I call it a quantum</a:t>
            </a:r>
            <a:r>
              <a:rPr lang="en-US" sz="2100" dirty="0">
                <a:solidFill>
                  <a:srgbClr val="FF0000"/>
                </a:solidFill>
              </a:rPr>
              <a:t>-like</a:t>
            </a:r>
            <a:r>
              <a:rPr lang="en-US" sz="2100" dirty="0"/>
              <a:t> epistemic engine.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Quick transmission of sensory information to the Epistemic Engine 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So sensory recognizing is not (much) random.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7A3F-AF01-8B46-BF4C-99580E13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7A8F6-A497-3247-B685-EE4A0591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193F6-3160-7545-A85B-9261BBDC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8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D793-D8C1-0B4A-BD51-90C6D25D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4A030-AD6E-F742-B377-154319933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3" y="1815115"/>
            <a:ext cx="8439807" cy="45307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View the sensory mind as a </a:t>
            </a:r>
            <a:r>
              <a:rPr lang="en-US" dirty="0">
                <a:solidFill>
                  <a:srgbClr val="7030A0"/>
                </a:solidFill>
              </a:rPr>
              <a:t>Quantum-like Epistemic Engine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 kind of analog quantum computer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Uses probabilities to represent epistemic credences.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Uses entangled quantum states to store connections between objects in the mind and possible sensory views.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Neurons in the brain in joint quantum measurements with GLEE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Asymmetric measurements mean sensory inputs select specific associations in the sensory minds.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Hence very fast selection of </a:t>
            </a:r>
            <a:r>
              <a:rPr lang="en-US" dirty="0">
                <a:solidFill>
                  <a:srgbClr val="0070C0"/>
                </a:solidFill>
              </a:rPr>
              <a:t>the observed objects that caused the view </a:t>
            </a:r>
            <a:r>
              <a:rPr lang="en-US" dirty="0"/>
              <a:t>actually seen.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Better understanding of the interface between discrete degrees.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51DF2-A36D-D740-96D4-3759BA9B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17E74-B39A-F24B-B37D-3E7CCFAF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21AF9-BCE1-B740-BF2C-953EC681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4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94DD53-49F8-AE40-A0B5-B09CC72A803E}"/>
              </a:ext>
            </a:extLst>
          </p:cNvPr>
          <p:cNvSpPr/>
          <p:nvPr/>
        </p:nvSpPr>
        <p:spPr>
          <a:xfrm>
            <a:off x="4422841" y="573046"/>
            <a:ext cx="3772651" cy="58582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4324A3-CA3B-CC41-B77E-40A57BF6A2DD}"/>
              </a:ext>
            </a:extLst>
          </p:cNvPr>
          <p:cNvSpPr/>
          <p:nvPr/>
        </p:nvSpPr>
        <p:spPr>
          <a:xfrm>
            <a:off x="409903" y="574109"/>
            <a:ext cx="4025463" cy="58582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721C9-B91F-2F45-89D2-42CCBF310E1E}"/>
              </a:ext>
            </a:extLst>
          </p:cNvPr>
          <p:cNvSpPr txBox="1"/>
          <p:nvPr/>
        </p:nvSpPr>
        <p:spPr>
          <a:xfrm>
            <a:off x="1955466" y="167843"/>
            <a:ext cx="509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Conscious Object Recognition by Quantum Selection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able Desk 17">
                <a:extLst>
                  <a:ext uri="{FF2B5EF4-FFF2-40B4-BE49-F238E27FC236}">
                    <a16:creationId xmlns:a16="http://schemas.microsoft.com/office/drawing/2014/main" id="{B52A7B8F-0C85-A946-89FA-803D90E2B9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69041" y="5760990"/>
              <a:ext cx="912209" cy="68076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12209" cy="680760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92642" ay="1006379" az="35738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02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able Desk 17">
                <a:extLst>
                  <a:ext uri="{FF2B5EF4-FFF2-40B4-BE49-F238E27FC236}">
                    <a16:creationId xmlns:a16="http://schemas.microsoft.com/office/drawing/2014/main" id="{B52A7B8F-0C85-A946-89FA-803D90E2B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9041" y="5760990"/>
                <a:ext cx="912209" cy="6807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597F451-ED11-0D44-A7D4-FF91F15DE689}"/>
              </a:ext>
            </a:extLst>
          </p:cNvPr>
          <p:cNvSpPr/>
          <p:nvPr/>
        </p:nvSpPr>
        <p:spPr>
          <a:xfrm>
            <a:off x="682923" y="829674"/>
            <a:ext cx="2222506" cy="69368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External</a:t>
            </a:r>
          </a:p>
          <a:p>
            <a:r>
              <a:rPr lang="en-US" dirty="0"/>
              <a:t>World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Eye">
                <a:extLst>
                  <a:ext uri="{FF2B5EF4-FFF2-40B4-BE49-F238E27FC236}">
                    <a16:creationId xmlns:a16="http://schemas.microsoft.com/office/drawing/2014/main" id="{7BC601A4-2322-FB43-ABF5-2BF4488C75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2728" y="2027027"/>
              <a:ext cx="1544934" cy="91264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44934" cy="912645"/>
                    </a:xfrm>
                    <a:prstGeom prst="rect">
                      <a:avLst/>
                    </a:prstGeom>
                  </am3d:spPr>
                  <am3d:camera>
                    <am3d:pos x="0" y="0" z="536208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11424" d="1000000"/>
                    <am3d:preTrans dx="-4553" dy="-9820219" dz="7936"/>
                    <am3d:scale>
                      <am3d:sx n="1000000" d="1000000"/>
                      <am3d:sy n="1000000" d="1000000"/>
                      <am3d:sz n="1000000" d="1000000"/>
                    </am3d:scale>
                    <am3d:rot ax="1782507" ay="-2140165" az="-110413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147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ye">
                <a:extLst>
                  <a:ext uri="{FF2B5EF4-FFF2-40B4-BE49-F238E27FC236}">
                    <a16:creationId xmlns:a16="http://schemas.microsoft.com/office/drawing/2014/main" id="{7BC601A4-2322-FB43-ABF5-2BF4488C75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728" y="2027027"/>
                <a:ext cx="1544934" cy="912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Eye">
                <a:extLst>
                  <a:ext uri="{FF2B5EF4-FFF2-40B4-BE49-F238E27FC236}">
                    <a16:creationId xmlns:a16="http://schemas.microsoft.com/office/drawing/2014/main" id="{2227CAD8-8746-2C4A-B2CD-06500F055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97273" y="1831887"/>
              <a:ext cx="1836778" cy="110778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836778" cy="1107785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36208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11424" d="1000000"/>
                    <am3d:preTrans dx="-4553" dy="-9820219" dz="7936"/>
                    <am3d:scale>
                      <am3d:sx n="1000000" d="1000000"/>
                      <am3d:sy n="1000000" d="1000000"/>
                      <am3d:sz n="1000000" d="1000000"/>
                    </am3d:scale>
                    <am3d:rot ax="1846055" ay="2203397" az="11757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9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Eye">
                <a:extLst>
                  <a:ext uri="{FF2B5EF4-FFF2-40B4-BE49-F238E27FC236}">
                    <a16:creationId xmlns:a16="http://schemas.microsoft.com/office/drawing/2014/main" id="{2227CAD8-8746-2C4A-B2CD-06500F055C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7273" y="1831887"/>
                <a:ext cx="1836778" cy="1107785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Brain">
                <a:extLst>
                  <a:ext uri="{FF2B5EF4-FFF2-40B4-BE49-F238E27FC236}">
                    <a16:creationId xmlns:a16="http://schemas.microsoft.com/office/drawing/2014/main" id="{91687C06-C857-FA44-A5F8-48A5622485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05624" y="3467551"/>
              <a:ext cx="1390132" cy="136485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90132" cy="1364856"/>
                    </a:xfrm>
                    <a:prstGeom prst="rect">
                      <a:avLst/>
                    </a:prstGeom>
                  </am3d:spPr>
                  <am3d:camera>
                    <am3d:pos x="0" y="0" z="71845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9047" d="1000000"/>
                    <am3d:preTrans dx="-67441" dy="-7461814" dz="-2071337"/>
                    <am3d:scale>
                      <am3d:sx n="1000000" d="1000000"/>
                      <am3d:sy n="1000000" d="1000000"/>
                      <am3d:sz n="1000000" d="1000000"/>
                    </am3d:scale>
                    <am3d:rot ax="10584181" ay="-1762882" az="-1069402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75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Brain">
                <a:extLst>
                  <a:ext uri="{FF2B5EF4-FFF2-40B4-BE49-F238E27FC236}">
                    <a16:creationId xmlns:a16="http://schemas.microsoft.com/office/drawing/2014/main" id="{91687C06-C857-FA44-A5F8-48A5622485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5624" y="3467551"/>
                <a:ext cx="1390132" cy="1364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Flat Screen TV">
                <a:extLst>
                  <a:ext uri="{FF2B5EF4-FFF2-40B4-BE49-F238E27FC236}">
                    <a16:creationId xmlns:a16="http://schemas.microsoft.com/office/drawing/2014/main" id="{8AF9DD79-6994-C04E-8E12-694E79760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33669" y="2616409"/>
              <a:ext cx="1977882" cy="289311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977882" cy="2893113"/>
                    </a:xfrm>
                    <a:prstGeom prst="rect">
                      <a:avLst/>
                    </a:prstGeom>
                  </am3d:spPr>
                  <am3d:camera>
                    <am3d:pos x="0" y="0" z="549253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618034" d="1000000"/>
                    <am3d:preTrans dx="0" dy="0" dz="-1041900"/>
                    <am3d:scale>
                      <am3d:sx n="1000000" d="1000000"/>
                      <am3d:sy n="1000000" d="1000000"/>
                      <am3d:sz n="1000000" d="1000000"/>
                    </am3d:scale>
                    <am3d:rot ax="3158767" ay="-2970641" az="-2693752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72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Flat Screen TV">
                <a:extLst>
                  <a:ext uri="{FF2B5EF4-FFF2-40B4-BE49-F238E27FC236}">
                    <a16:creationId xmlns:a16="http://schemas.microsoft.com/office/drawing/2014/main" id="{8AF9DD79-6994-C04E-8E12-694E79760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33669" y="2616409"/>
                <a:ext cx="1977882" cy="2893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d With Gears">
                <a:extLst>
                  <a:ext uri="{FF2B5EF4-FFF2-40B4-BE49-F238E27FC236}">
                    <a16:creationId xmlns:a16="http://schemas.microsoft.com/office/drawing/2014/main" id="{8BF27D90-C1FE-9643-8C42-B82C5F9250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94967" y="574109"/>
              <a:ext cx="861810" cy="1258773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861810" cy="1258773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 ax="2011326" ay="-2862269" az="-156626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647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d With Gears">
                <a:extLst>
                  <a:ext uri="{FF2B5EF4-FFF2-40B4-BE49-F238E27FC236}">
                    <a16:creationId xmlns:a16="http://schemas.microsoft.com/office/drawing/2014/main" id="{8BF27D90-C1FE-9643-8C42-B82C5F9250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4967" y="574109"/>
                <a:ext cx="861810" cy="125877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58573A9-8FD8-EC4D-AFE1-1E2278A07EED}"/>
              </a:ext>
            </a:extLst>
          </p:cNvPr>
          <p:cNvSpPr txBox="1"/>
          <p:nvPr/>
        </p:nvSpPr>
        <p:spPr>
          <a:xfrm>
            <a:off x="8143117" y="828433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</a:t>
            </a:r>
          </a:p>
          <a:p>
            <a:r>
              <a:rPr lang="en-US" dirty="0"/>
              <a:t>mind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E3A6B-6A0D-604E-90E2-ADF4ABDA0C38}"/>
              </a:ext>
            </a:extLst>
          </p:cNvPr>
          <p:cNvSpPr txBox="1"/>
          <p:nvPr/>
        </p:nvSpPr>
        <p:spPr>
          <a:xfrm>
            <a:off x="8103070" y="217711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Possible</a:t>
            </a:r>
          </a:p>
          <a:p>
            <a:pPr algn="r"/>
            <a:r>
              <a:rPr lang="en-US" dirty="0"/>
              <a:t>objects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21C02-A7E9-834B-9B42-F27B75FB8548}"/>
              </a:ext>
            </a:extLst>
          </p:cNvPr>
          <p:cNvSpPr txBox="1"/>
          <p:nvPr/>
        </p:nvSpPr>
        <p:spPr>
          <a:xfrm>
            <a:off x="8174939" y="4015085"/>
            <a:ext cx="9521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</a:t>
            </a:r>
          </a:p>
          <a:p>
            <a:r>
              <a:rPr lang="en-US" dirty="0"/>
              <a:t>objects</a:t>
            </a:r>
          </a:p>
          <a:p>
            <a:r>
              <a:rPr lang="en-US" sz="1400" dirty="0"/>
              <a:t>(short</a:t>
            </a:r>
          </a:p>
          <a:p>
            <a:r>
              <a:rPr lang="en-US" sz="1400" dirty="0"/>
              <a:t>term </a:t>
            </a:r>
          </a:p>
          <a:p>
            <a:r>
              <a:rPr lang="en-US" sz="1400" dirty="0"/>
              <a:t>memory)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Wooden Chair">
                <a:extLst>
                  <a:ext uri="{FF2B5EF4-FFF2-40B4-BE49-F238E27FC236}">
                    <a16:creationId xmlns:a16="http://schemas.microsoft.com/office/drawing/2014/main" id="{5045F4A2-D4A6-2343-A51D-966D28BE47B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73104" y="4007702"/>
              <a:ext cx="745265" cy="122526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745265" cy="1225267"/>
                    </a:xfrm>
                    <a:prstGeom prst="rect">
                      <a:avLst/>
                    </a:prstGeom>
                  </am3d:spPr>
                  <am3d:camera>
                    <am3d:pos x="0" y="0" z="599907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746255" d="1000000"/>
                    <am3d:preTrans dx="1247495" dy="-17969122" dz="-33130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94" ay="1239633" az="46282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3010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Wooden Chair">
                <a:extLst>
                  <a:ext uri="{FF2B5EF4-FFF2-40B4-BE49-F238E27FC236}">
                    <a16:creationId xmlns:a16="http://schemas.microsoft.com/office/drawing/2014/main" id="{5045F4A2-D4A6-2343-A51D-966D28BE47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73104" y="4007702"/>
                <a:ext cx="745265" cy="1225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Sun">
                <a:extLst>
                  <a:ext uri="{FF2B5EF4-FFF2-40B4-BE49-F238E27FC236}">
                    <a16:creationId xmlns:a16="http://schemas.microsoft.com/office/drawing/2014/main" id="{DBC5F78C-1CED-C84F-B0DF-F03D378DF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00243" y="2968393"/>
              <a:ext cx="998083" cy="1023352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998083" cy="1023352"/>
                    </a:xfrm>
                    <a:prstGeom prst="rect">
                      <a:avLst/>
                    </a:prstGeom>
                  </am3d:spPr>
                  <am3d:camera>
                    <am3d:pos x="0" y="0" z="719309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0073" d="1000000"/>
                    <am3d:preTrans dx="3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562752" ay="1374022" az="1999297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7308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Sun">
                <a:extLst>
                  <a:ext uri="{FF2B5EF4-FFF2-40B4-BE49-F238E27FC236}">
                    <a16:creationId xmlns:a16="http://schemas.microsoft.com/office/drawing/2014/main" id="{DBC5F78C-1CED-C84F-B0DF-F03D378DF8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0243" y="2968393"/>
                <a:ext cx="998083" cy="1023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able Desk 17">
                <a:extLst>
                  <a:ext uri="{FF2B5EF4-FFF2-40B4-BE49-F238E27FC236}">
                    <a16:creationId xmlns:a16="http://schemas.microsoft.com/office/drawing/2014/main" id="{A4D48E8C-EEBA-EE41-BB68-FF2F192180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94176" y="978702"/>
              <a:ext cx="1054219" cy="49606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54219" cy="496062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71217" ay="-3461786" az="-5720605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0597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able Desk 17">
                <a:extLst>
                  <a:ext uri="{FF2B5EF4-FFF2-40B4-BE49-F238E27FC236}">
                    <a16:creationId xmlns:a16="http://schemas.microsoft.com/office/drawing/2014/main" id="{A4D48E8C-EEBA-EE41-BB68-FF2F192180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4176" y="978702"/>
                <a:ext cx="1054219" cy="49606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CA27ACB-6869-7B49-B5B2-83DA80438A84}"/>
              </a:ext>
            </a:extLst>
          </p:cNvPr>
          <p:cNvSpPr txBox="1"/>
          <p:nvPr/>
        </p:nvSpPr>
        <p:spPr>
          <a:xfrm>
            <a:off x="1280436" y="4782502"/>
            <a:ext cx="76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</a:t>
            </a:r>
          </a:p>
          <a:p>
            <a:r>
              <a:rPr lang="en-US" dirty="0"/>
              <a:t>cortex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Table Desk 17">
                <a:extLst>
                  <a:ext uri="{FF2B5EF4-FFF2-40B4-BE49-F238E27FC236}">
                    <a16:creationId xmlns:a16="http://schemas.microsoft.com/office/drawing/2014/main" id="{A2AEA42C-922E-BF46-B938-C0A7AB1665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3259" y="3718021"/>
              <a:ext cx="840222" cy="59663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40222" cy="596631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80832" ay="-2372913" az="-7792791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64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Table Desk 17">
                <a:extLst>
                  <a:ext uri="{FF2B5EF4-FFF2-40B4-BE49-F238E27FC236}">
                    <a16:creationId xmlns:a16="http://schemas.microsoft.com/office/drawing/2014/main" id="{A2AEA42C-922E-BF46-B938-C0A7AB1665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83259" y="3718021"/>
                <a:ext cx="840222" cy="596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Table Desk 17">
                <a:extLst>
                  <a:ext uri="{FF2B5EF4-FFF2-40B4-BE49-F238E27FC236}">
                    <a16:creationId xmlns:a16="http://schemas.microsoft.com/office/drawing/2014/main" id="{B69EE68B-DF83-844E-93AD-F4ACA1AE49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43462" y="4102355"/>
              <a:ext cx="1210743" cy="97140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10743" cy="971409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12039" ay="-688296" az="-207048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15265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Table Desk 17">
                <a:extLst>
                  <a:ext uri="{FF2B5EF4-FFF2-40B4-BE49-F238E27FC236}">
                    <a16:creationId xmlns:a16="http://schemas.microsoft.com/office/drawing/2014/main" id="{B69EE68B-DF83-844E-93AD-F4ACA1AE4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43462" y="4102355"/>
                <a:ext cx="1210743" cy="971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Table Desk 17">
                <a:extLst>
                  <a:ext uri="{FF2B5EF4-FFF2-40B4-BE49-F238E27FC236}">
                    <a16:creationId xmlns:a16="http://schemas.microsoft.com/office/drawing/2014/main" id="{365B9252-E103-194C-B252-D047A211D6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61855" y="2090837"/>
              <a:ext cx="487132" cy="5795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87132" cy="579507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86024" ay="145867" az="10720672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7558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Table Desk 17">
                <a:extLst>
                  <a:ext uri="{FF2B5EF4-FFF2-40B4-BE49-F238E27FC236}">
                    <a16:creationId xmlns:a16="http://schemas.microsoft.com/office/drawing/2014/main" id="{365B9252-E103-194C-B252-D047A211D6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61855" y="2090837"/>
                <a:ext cx="487132" cy="579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Wooden Chair">
                <a:extLst>
                  <a:ext uri="{FF2B5EF4-FFF2-40B4-BE49-F238E27FC236}">
                    <a16:creationId xmlns:a16="http://schemas.microsoft.com/office/drawing/2014/main" id="{19A7FF0A-6F1D-F441-8AF7-A03E6EDA4D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0650" y="2064455"/>
              <a:ext cx="662420" cy="88903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662420" cy="889037"/>
                    </a:xfrm>
                    <a:prstGeom prst="rect">
                      <a:avLst/>
                    </a:prstGeom>
                  </am3d:spPr>
                  <am3d:camera>
                    <am3d:pos x="0" y="0" z="599907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746255" d="1000000"/>
                    <am3d:preTrans dx="1247495" dy="-17969122" dz="-33130"/>
                    <am3d:scale>
                      <am3d:sx n="1000000" d="1000000"/>
                      <am3d:sy n="1000000" d="1000000"/>
                      <am3d:sz n="1000000" d="1000000"/>
                    </am3d:scale>
                    <am3d:rot ax="2696500" ay="-630345" az="-618774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9598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Wooden Chair">
                <a:extLst>
                  <a:ext uri="{FF2B5EF4-FFF2-40B4-BE49-F238E27FC236}">
                    <a16:creationId xmlns:a16="http://schemas.microsoft.com/office/drawing/2014/main" id="{19A7FF0A-6F1D-F441-8AF7-A03E6EDA4D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40650" y="2064455"/>
                <a:ext cx="662420" cy="889037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05CD99-2D7A-804F-9F55-4C7A2218E0F1}"/>
              </a:ext>
            </a:extLst>
          </p:cNvPr>
          <p:cNvCxnSpPr>
            <a:cxnSpLocks/>
          </p:cNvCxnSpPr>
          <p:nvPr/>
        </p:nvCxnSpPr>
        <p:spPr>
          <a:xfrm flipH="1">
            <a:off x="1354972" y="1316512"/>
            <a:ext cx="836683" cy="81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394FFF-8080-9842-A649-3F0087E6D4F9}"/>
              </a:ext>
            </a:extLst>
          </p:cNvPr>
          <p:cNvCxnSpPr>
            <a:cxnSpLocks/>
          </p:cNvCxnSpPr>
          <p:nvPr/>
        </p:nvCxnSpPr>
        <p:spPr>
          <a:xfrm>
            <a:off x="2171047" y="1244627"/>
            <a:ext cx="70162" cy="76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21CDD1B-803F-C84D-A7AF-C953DA8E6F98}"/>
              </a:ext>
            </a:extLst>
          </p:cNvPr>
          <p:cNvCxnSpPr>
            <a:cxnSpLocks/>
          </p:cNvCxnSpPr>
          <p:nvPr/>
        </p:nvCxnSpPr>
        <p:spPr>
          <a:xfrm rot="5400000">
            <a:off x="696880" y="3555257"/>
            <a:ext cx="1210307" cy="31591"/>
          </a:xfrm>
          <a:prstGeom prst="bentConnector4">
            <a:avLst>
              <a:gd name="adj1" fmla="val 21808"/>
              <a:gd name="adj2" fmla="val 8236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3CA44B74-28A8-2240-A96D-7C922E988056}"/>
              </a:ext>
            </a:extLst>
          </p:cNvPr>
          <p:cNvCxnSpPr>
            <a:cxnSpLocks/>
          </p:cNvCxnSpPr>
          <p:nvPr/>
        </p:nvCxnSpPr>
        <p:spPr>
          <a:xfrm rot="5400000">
            <a:off x="2221317" y="3196462"/>
            <a:ext cx="1016813" cy="3673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3646BFF-3D47-8D4D-A66C-B8C429D7D613}"/>
              </a:ext>
            </a:extLst>
          </p:cNvPr>
          <p:cNvSpPr txBox="1"/>
          <p:nvPr/>
        </p:nvSpPr>
        <p:spPr>
          <a:xfrm>
            <a:off x="3709551" y="5780783"/>
            <a:ext cx="249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view selects recognized object:</a:t>
            </a: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F9ED4074-6305-0D4D-8F5C-49932266A546}"/>
              </a:ext>
            </a:extLst>
          </p:cNvPr>
          <p:cNvSpPr/>
          <p:nvPr/>
        </p:nvSpPr>
        <p:spPr>
          <a:xfrm>
            <a:off x="6794967" y="1802268"/>
            <a:ext cx="909404" cy="1944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37BCE5E0-BB29-0F42-9BD6-CE5E09D04819}"/>
              </a:ext>
            </a:extLst>
          </p:cNvPr>
          <p:cNvSpPr/>
          <p:nvPr/>
        </p:nvSpPr>
        <p:spPr>
          <a:xfrm>
            <a:off x="7200473" y="2996055"/>
            <a:ext cx="909404" cy="73062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C215152F-F480-6A48-9FC1-35A98DC6899A}"/>
              </a:ext>
            </a:extLst>
          </p:cNvPr>
          <p:cNvSpPr/>
          <p:nvPr/>
        </p:nvSpPr>
        <p:spPr>
          <a:xfrm>
            <a:off x="2667432" y="4107951"/>
            <a:ext cx="1613751" cy="1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DD8B118D-4718-6F41-8734-CF11C1A87940}"/>
              </a:ext>
            </a:extLst>
          </p:cNvPr>
          <p:cNvSpPr/>
          <p:nvPr/>
        </p:nvSpPr>
        <p:spPr>
          <a:xfrm>
            <a:off x="2651089" y="4251417"/>
            <a:ext cx="1465974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C153185-7273-0441-A577-DA7B7B63F863}"/>
              </a:ext>
            </a:extLst>
          </p:cNvPr>
          <p:cNvSpPr/>
          <p:nvPr/>
        </p:nvSpPr>
        <p:spPr>
          <a:xfrm>
            <a:off x="2651089" y="3999003"/>
            <a:ext cx="1344953" cy="135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C8556B-7DF2-9F45-A434-58ECA1A6F3B1}"/>
              </a:ext>
            </a:extLst>
          </p:cNvPr>
          <p:cNvSpPr txBox="1"/>
          <p:nvPr/>
        </p:nvSpPr>
        <p:spPr>
          <a:xfrm>
            <a:off x="2551844" y="4580118"/>
            <a:ext cx="1797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 range</a:t>
            </a:r>
          </a:p>
          <a:p>
            <a:r>
              <a:rPr lang="en-US" dirty="0"/>
              <a:t>of views allowed </a:t>
            </a:r>
            <a:br>
              <a:rPr lang="en-US" dirty="0"/>
            </a:br>
            <a:r>
              <a:rPr lang="en-US" dirty="0"/>
              <a:t>by eye input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04F94E51-D375-F648-B605-0C4A842D57CE}"/>
              </a:ext>
            </a:extLst>
          </p:cNvPr>
          <p:cNvSpPr/>
          <p:nvPr/>
        </p:nvSpPr>
        <p:spPr>
          <a:xfrm rot="10400013">
            <a:off x="5258768" y="4622563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0DA010C1-6D03-D748-9F70-1EEB545E86D8}"/>
              </a:ext>
            </a:extLst>
          </p:cNvPr>
          <p:cNvSpPr/>
          <p:nvPr/>
        </p:nvSpPr>
        <p:spPr>
          <a:xfrm rot="10800000">
            <a:off x="5215455" y="4304351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1C5CAC2F-3F20-2947-A8DE-2EA10C536D06}"/>
              </a:ext>
            </a:extLst>
          </p:cNvPr>
          <p:cNvSpPr/>
          <p:nvPr/>
        </p:nvSpPr>
        <p:spPr>
          <a:xfrm rot="11278126">
            <a:off x="5215455" y="4001924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A0E05BC3-BC3A-C242-914B-5C68910795B4}"/>
              </a:ext>
            </a:extLst>
          </p:cNvPr>
          <p:cNvSpPr/>
          <p:nvPr/>
        </p:nvSpPr>
        <p:spPr>
          <a:xfrm rot="3267536">
            <a:off x="6088695" y="3853377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FF56E3F5-4FEA-CA42-B1EF-BEE60805683F}"/>
              </a:ext>
            </a:extLst>
          </p:cNvPr>
          <p:cNvSpPr/>
          <p:nvPr/>
        </p:nvSpPr>
        <p:spPr>
          <a:xfrm rot="3267536">
            <a:off x="6567237" y="3463502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A0A229E8-A377-9C41-9F22-B9738FB5C7DF}"/>
              </a:ext>
            </a:extLst>
          </p:cNvPr>
          <p:cNvSpPr/>
          <p:nvPr/>
        </p:nvSpPr>
        <p:spPr>
          <a:xfrm rot="3267536">
            <a:off x="6445835" y="3791255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F60EBE-E2FB-704D-9080-D277CC7323B5}"/>
              </a:ext>
            </a:extLst>
          </p:cNvPr>
          <p:cNvSpPr txBox="1"/>
          <p:nvPr/>
        </p:nvSpPr>
        <p:spPr>
          <a:xfrm>
            <a:off x="4953498" y="5129805"/>
            <a:ext cx="306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Superposition of reflected light </a:t>
            </a:r>
          </a:p>
          <a:p>
            <a:r>
              <a:rPr lang="en-US" sz="1600" dirty="0"/>
              <a:t>from all possible + current objects.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CB3BEB-6587-044D-8292-895309807F58}"/>
              </a:ext>
            </a:extLst>
          </p:cNvPr>
          <p:cNvSpPr txBox="1"/>
          <p:nvPr/>
        </p:nvSpPr>
        <p:spPr>
          <a:xfrm>
            <a:off x="5526657" y="2761619"/>
            <a:ext cx="85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Mental</a:t>
            </a:r>
          </a:p>
          <a:p>
            <a:r>
              <a:rPr lang="en-US" dirty="0"/>
              <a:t>light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F7D97B-AA0C-354E-BC8A-A0011D6D1204}"/>
              </a:ext>
            </a:extLst>
          </p:cNvPr>
          <p:cNvSpPr txBox="1"/>
          <p:nvPr/>
        </p:nvSpPr>
        <p:spPr>
          <a:xfrm>
            <a:off x="1501734" y="1985875"/>
            <a:ext cx="59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Eyes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Model 68" descr="Impossible Object">
                <a:extLst>
                  <a:ext uri="{FF2B5EF4-FFF2-40B4-BE49-F238E27FC236}">
                    <a16:creationId xmlns:a16="http://schemas.microsoft.com/office/drawing/2014/main" id="{7CE86A74-DBF0-3E4F-A0BD-A710AE9F06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37643" y="2089034"/>
              <a:ext cx="725660" cy="837345"/>
            </p:xfrm>
            <a:graphic>
              <a:graphicData uri="http://schemas.microsoft.com/office/drawing/2017/model3d">
                <am3d:model3d r:embed="rId23">
                  <am3d:spPr>
                    <a:xfrm>
                      <a:off x="0" y="0"/>
                      <a:ext cx="725660" cy="837345"/>
                    </a:xfrm>
                    <a:prstGeom prst="rect">
                      <a:avLst/>
                    </a:prstGeom>
                  </am3d:spPr>
                  <am3d:camera>
                    <am3d:pos x="0" y="0" z="766187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39641" d="1000000"/>
                    <am3d:preTrans dx="0" dy="0" dz="-12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662037" ay="-1550952" az="-773617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1178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Model 68" descr="Impossible Object">
                <a:extLst>
                  <a:ext uri="{FF2B5EF4-FFF2-40B4-BE49-F238E27FC236}">
                    <a16:creationId xmlns:a16="http://schemas.microsoft.com/office/drawing/2014/main" id="{7CE86A74-DBF0-3E4F-A0BD-A710AE9F06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37643" y="2089034"/>
                <a:ext cx="725660" cy="83734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B6CA707-FB65-8C49-BBDE-C263998D613A}"/>
              </a:ext>
            </a:extLst>
          </p:cNvPr>
          <p:cNvSpPr txBox="1"/>
          <p:nvPr/>
        </p:nvSpPr>
        <p:spPr>
          <a:xfrm>
            <a:off x="3372263" y="721900"/>
            <a:ext cx="92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</a:t>
            </a:r>
          </a:p>
          <a:p>
            <a:r>
              <a:rPr lang="en-US" dirty="0"/>
              <a:t>world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069010-A4CA-AA43-973D-DC4B6B6CED56}"/>
              </a:ext>
            </a:extLst>
          </p:cNvPr>
          <p:cNvSpPr txBox="1"/>
          <p:nvPr/>
        </p:nvSpPr>
        <p:spPr>
          <a:xfrm>
            <a:off x="4691548" y="742548"/>
            <a:ext cx="854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Mental</a:t>
            </a:r>
          </a:p>
          <a:p>
            <a:r>
              <a:rPr lang="en-US" dirty="0"/>
              <a:t>World</a:t>
            </a:r>
          </a:p>
          <a:p>
            <a:endParaRPr lang="en-US" dirty="0"/>
          </a:p>
          <a:p>
            <a:r>
              <a:rPr lang="en-US" dirty="0"/>
              <a:t>QLEE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2764B3-4046-144F-8C26-32E7F4C2F8F0}"/>
              </a:ext>
            </a:extLst>
          </p:cNvPr>
          <p:cNvSpPr txBox="1"/>
          <p:nvPr/>
        </p:nvSpPr>
        <p:spPr>
          <a:xfrm>
            <a:off x="4105758" y="2679429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</a:t>
            </a:r>
          </a:p>
          <a:p>
            <a:r>
              <a:rPr lang="en-US" dirty="0"/>
              <a:t>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42DBB-E40D-364A-8DC0-37BFAA5AC75F}"/>
              </a:ext>
            </a:extLst>
          </p:cNvPr>
          <p:cNvSpPr txBox="1"/>
          <p:nvPr/>
        </p:nvSpPr>
        <p:spPr>
          <a:xfrm>
            <a:off x="5284141" y="4097896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possible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D25B18-C9CF-3142-89E4-E982C6C96BDD}"/>
              </a:ext>
            </a:extLst>
          </p:cNvPr>
          <p:cNvSpPr txBox="1"/>
          <p:nvPr/>
        </p:nvSpPr>
        <p:spPr>
          <a:xfrm>
            <a:off x="5308036" y="4388807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views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C1F529D8-4CBB-6F45-A32C-BD9113F182E2}"/>
              </a:ext>
            </a:extLst>
          </p:cNvPr>
          <p:cNvSpPr/>
          <p:nvPr/>
        </p:nvSpPr>
        <p:spPr>
          <a:xfrm rot="18695958">
            <a:off x="6597873" y="3101516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1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FE1BC8-040D-9C44-AE1F-EA0E3CA2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49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4FA85-2BFC-814F-A60A-597802CB7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B89E-BE4E-F947-A652-C2DE45D5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827BC-C650-9A4B-AA97-5143BB31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4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1980-FC9B-4E41-8A60-D2C36570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‘Consciousness’ in the Writings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8693-08E2-844E-AFD8-3D1D73135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What is ‘consciousness’ in the Writings?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manner in which love and wisdom operate together: </a:t>
            </a:r>
            <a:r>
              <a:rPr lang="en-US" dirty="0" err="1"/>
              <a:t>DWis</a:t>
            </a:r>
            <a:r>
              <a:rPr lang="en-US" dirty="0"/>
              <a:t> 6, 7.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Personal consciousness only arises after birth when lungs-and-heart operate together like love-and-wisdom.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power to </a:t>
            </a:r>
            <a:r>
              <a:rPr lang="en-US" u="sng" dirty="0"/>
              <a:t>do</a:t>
            </a:r>
            <a:r>
              <a:rPr lang="en-US" dirty="0"/>
              <a:t> anything, or create something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is </a:t>
            </a:r>
            <a:r>
              <a:rPr lang="en-US" u="sng" dirty="0"/>
              <a:t>love in conjunction with wisdom</a:t>
            </a:r>
            <a:r>
              <a:rPr lang="en-US" dirty="0"/>
              <a:t>:</a:t>
            </a:r>
            <a:br>
              <a:rPr lang="en-US" u="sng" dirty="0"/>
            </a:br>
            <a:r>
              <a:rPr lang="en-US" dirty="0"/>
              <a:t>that power of creating.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Not ‘awareness’ or ‘consciousness’ by itself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55C8-3552-0940-9BE5-EC7ECD9F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D3AD2-8A79-1C48-B1F4-460F9B92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45433-F4A3-0D47-BE6E-98073494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3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F7C7-DAD7-104F-A6F1-D6FFD575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Alongside our earlier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49A9A-3E5E-8747-8FC3-1D7810AD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How spiritual influx shows itself in physics </a:t>
            </a:r>
            <a:br>
              <a:rPr lang="en-US" dirty="0"/>
            </a:br>
            <a:r>
              <a:rPr lang="en-US" dirty="0"/>
              <a:t>by means of modifying some of the </a:t>
            </a:r>
            <a:br>
              <a:rPr lang="en-US" dirty="0"/>
            </a:br>
            <a:r>
              <a:rPr lang="en-US" dirty="0"/>
              <a:t>‘constant’ parameters in physics </a:t>
            </a:r>
            <a:br>
              <a:rPr lang="en-US" dirty="0"/>
            </a:br>
            <a:r>
              <a:rPr lang="en-US" dirty="0"/>
              <a:t>(like charge or electric permittivity). </a:t>
            </a:r>
          </a:p>
          <a:p>
            <a:pPr>
              <a:lnSpc>
                <a:spcPct val="120000"/>
              </a:lnSpc>
            </a:pPr>
            <a:r>
              <a:rPr lang="en-US" dirty="0"/>
              <a:t>See </a:t>
            </a:r>
            <a:r>
              <a:rPr lang="en-US" i="1" dirty="0"/>
              <a:t>New Philosophy</a:t>
            </a:r>
            <a:r>
              <a:rPr lang="en-US" dirty="0"/>
              <a:t>, Vol 121, pp 284-294 (2020)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BF52-7E12-8143-9E1E-BAA1655A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EB98-341A-FC4A-8BB3-76C91D0C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E6D5-275E-7D49-AC72-CEE43BC7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39239-EEBF-7946-BD22-B188A0E5A386}"/>
              </a:ext>
            </a:extLst>
          </p:cNvPr>
          <p:cNvSpPr txBox="1"/>
          <p:nvPr/>
        </p:nvSpPr>
        <p:spPr>
          <a:xfrm>
            <a:off x="365760" y="172720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Postscript</a:t>
            </a:r>
          </a:p>
        </p:txBody>
      </p:sp>
    </p:spTree>
    <p:extLst>
      <p:ext uri="{BB962C8B-B14F-4D97-AF65-F5344CB8AC3E}">
        <p14:creationId xmlns:p14="http://schemas.microsoft.com/office/powerpoint/2010/main" val="87952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EA70-F456-E247-AD89-512C8D0E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C06D-E6D3-B241-AFB1-E6F28565C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6" y="1462087"/>
            <a:ext cx="8465838" cy="4894264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Here are two problems presently unsolved in science: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Quantum measurement problem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rgbClr val="0070C0"/>
                </a:solidFill>
              </a:rPr>
              <a:t>How we quickly recognize external objects </a:t>
            </a: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800" dirty="0"/>
              <a:t>Show some materialist or mechanical proposals trying solving these problems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How should we understand all this from the Writings?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The sensory mind and the brain are distinct discrete degrees.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Sensory mind acts as a </a:t>
            </a:r>
            <a:r>
              <a:rPr lang="en-US" sz="2400" dirty="0">
                <a:solidFill>
                  <a:srgbClr val="7030A0"/>
                </a:solidFill>
              </a:rPr>
              <a:t>Quantum-like Epistemic Engine </a:t>
            </a:r>
            <a:r>
              <a:rPr lang="en-US" sz="2400" dirty="0"/>
              <a:t>(QLEE):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Use joint quantum measurements affecting the brain and the QLEE together.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Its quantum probabilities can represent sensory credences.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Proposed new interface between mental and physical degrees: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Fast object recognition  via </a:t>
            </a:r>
            <a:r>
              <a:rPr lang="en-US" sz="1800" dirty="0">
                <a:solidFill>
                  <a:srgbClr val="7030A0"/>
                </a:solidFill>
              </a:rPr>
              <a:t>Asymmetric joint measurement events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C3C3A-7C42-AC4D-B948-EB68259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BDBF-A69A-F24C-9347-6290A85DA2A3}" type="datetime1">
              <a:rPr lang="en-US" smtClean="0"/>
              <a:t>4/4/22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F77D-FB8C-5348-9968-490C81B6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8F09F-C95E-AD43-8E03-564295B3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3864497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9F9-2CFB-1249-9545-4D3120C5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God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4C759-31E5-1C4C-8D6E-4EB8F7816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operates everywhere throughout the physical universe.</a:t>
            </a:r>
          </a:p>
          <a:p>
            <a:pPr lvl="1"/>
            <a:r>
              <a:rPr lang="en-US" dirty="0"/>
              <a:t>God is not in time and not in space. </a:t>
            </a:r>
          </a:p>
          <a:p>
            <a:pPr lvl="1"/>
            <a:r>
              <a:rPr lang="en-US" dirty="0"/>
              <a:t>God is present non-temporally and non-spatially. </a:t>
            </a:r>
          </a:p>
          <a:p>
            <a:r>
              <a:rPr lang="en-US" dirty="0"/>
              <a:t>God is able to ‘see’ </a:t>
            </a:r>
            <a:r>
              <a:rPr lang="en-US" i="1" dirty="0"/>
              <a:t>both</a:t>
            </a:r>
            <a:r>
              <a:rPr lang="en-US" dirty="0"/>
              <a:t> super-position </a:t>
            </a:r>
            <a:r>
              <a:rPr lang="en-US" i="1" dirty="0"/>
              <a:t>and </a:t>
            </a:r>
            <a:r>
              <a:rPr lang="en-US" dirty="0"/>
              <a:t>collapse of the wave function </a:t>
            </a:r>
          </a:p>
          <a:p>
            <a:pPr lvl="1"/>
            <a:r>
              <a:rPr lang="en-US" dirty="0"/>
              <a:t>As God can be present to physical substance without violating God’s own laws  of order.  </a:t>
            </a:r>
          </a:p>
          <a:p>
            <a:r>
              <a:rPr lang="en-US" dirty="0"/>
              <a:t>This occurs whether or not a human being is present to observe it.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E1096-12FC-794A-9716-C1F250D1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6E1C-851C-4E4D-98DE-173338C5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644AE-B216-4B41-BFBF-F853E3F3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0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AD07-D357-7044-9BB9-48A70F69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Quantum measurement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0139-799A-B34A-A8C4-991CFD64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59" y="1825625"/>
            <a:ext cx="8168509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Contrast between classical and quantum waves: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Classical</a:t>
            </a:r>
            <a:r>
              <a:rPr lang="en-US" dirty="0"/>
              <a:t> waves (e.g. air or ocean) affect </a:t>
            </a:r>
            <a:r>
              <a:rPr lang="en-US" u="sng" dirty="0"/>
              <a:t>everywhere</a:t>
            </a:r>
            <a:r>
              <a:rPr lang="en-US" dirty="0"/>
              <a:t> where that wave is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Quantum</a:t>
            </a:r>
            <a:r>
              <a:rPr lang="en-US" dirty="0"/>
              <a:t> waves (e.g. electrons or light) affect </a:t>
            </a:r>
            <a:r>
              <a:rPr lang="en-US" u="sng" dirty="0"/>
              <a:t>only one</a:t>
            </a:r>
            <a:r>
              <a:rPr lang="en-US" dirty="0"/>
              <a:t> place in where that wave is.</a:t>
            </a:r>
          </a:p>
          <a:p>
            <a:pPr>
              <a:lnSpc>
                <a:spcPct val="100000"/>
              </a:lnSpc>
            </a:pPr>
            <a:r>
              <a:rPr lang="en-US" dirty="0"/>
              <a:t>Why?</a:t>
            </a:r>
          </a:p>
          <a:p>
            <a:pPr>
              <a:lnSpc>
                <a:spcPct val="100000"/>
              </a:lnSpc>
            </a:pPr>
            <a:r>
              <a:rPr lang="en-US" dirty="0"/>
              <a:t>Problem also known as: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“Reduction of the wave packet” 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“Selection of actual outcome”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”Reducing a superposition of alternatives to only one actually occurring”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8054-0701-6F46-B144-07ACBCBB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DD97B-60D5-554F-89D4-55F356AA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77947-21D0-B743-9CA6-BE22EDAC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8AA74-6071-EA4D-941B-BFD6E9C0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52" y="4286113"/>
            <a:ext cx="2955597" cy="9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8AE8-ED8B-B64D-9A46-D2FDDDC7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Materialist Proposals to solve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Quantum Measurement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75DF-7DA4-3048-9121-740FE89B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6884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Trying to make quantum physics a bit more classical:</a:t>
            </a:r>
          </a:p>
          <a:p>
            <a:pPr marL="0" indent="0">
              <a:buNone/>
            </a:pPr>
            <a:r>
              <a:rPr lang="en-US" sz="2200" dirty="0"/>
              <a:t>     Is there a quantum limit to one of these properties?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distance within superposition	(Einstein in 1930s)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energy difference 		(Maxwell)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gravitational energy difference  	(Penrose)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complexity			(Weingarten)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Some new spontaneous mechanism         	</a:t>
            </a:r>
            <a:r>
              <a:rPr lang="en-US" sz="1800" dirty="0"/>
              <a:t>(</a:t>
            </a:r>
            <a:r>
              <a:rPr lang="en-US" sz="1800" dirty="0" err="1"/>
              <a:t>Ghirardi</a:t>
            </a:r>
            <a:r>
              <a:rPr lang="en-US" sz="1800" dirty="0"/>
              <a:t>, Rimini, Weber)</a:t>
            </a:r>
            <a:endParaRPr lang="en-US" sz="2400" dirty="0"/>
          </a:p>
          <a:p>
            <a:pPr marL="0" indent="0" algn="r">
              <a:buNone/>
            </a:pPr>
            <a:r>
              <a:rPr lang="en-US" sz="1800" dirty="0"/>
              <a:t>More details in chapter 12 of my book “Philosophy of Nature and Quantum Reality”,</a:t>
            </a:r>
            <a:br>
              <a:rPr lang="en-US" sz="1800" dirty="0"/>
            </a:br>
            <a:r>
              <a:rPr lang="en-US" sz="1800" dirty="0">
                <a:hlinkClick r:id="rId3"/>
              </a:rPr>
              <a:t>http://www.generativescience.org/books/pnb/pnb.html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But very difficult to find any limit experimentally: nothing found yet!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585E-C14F-554E-8BAA-13D43AD5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1072-14F9-2C49-BB77-E2762F3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5039-30AA-8746-81CC-EEE8A490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9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65C0-B6C7-4B46-B2EF-24D2846D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Sensory object-recognition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E655A-53AE-1743-A35C-60C21936B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Humans and animals quickly recognize visible objects</a:t>
            </a:r>
          </a:p>
          <a:p>
            <a:pPr lvl="1"/>
            <a:r>
              <a:rPr lang="en-US" sz="2000" dirty="0"/>
              <a:t>Do this despite varying distance, rotation, lighting, movement, etc.</a:t>
            </a:r>
          </a:p>
          <a:p>
            <a:pPr lvl="1"/>
            <a:r>
              <a:rPr lang="en-US" sz="2000" dirty="0"/>
              <a:t>Do this within 1/10 second: only ~ 100 neural steps possible.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4343D-F465-D842-8877-4D3BB5BD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98252-FDD7-2B44-A7B7-A2DC1321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F42E6-B832-F549-871D-C0213143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F99E1C1-99DB-4A4F-9E48-DB65F363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252377"/>
            <a:ext cx="6311900" cy="273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CD035-F342-5347-B478-2833D78C6F2A}"/>
              </a:ext>
            </a:extLst>
          </p:cNvPr>
          <p:cNvSpPr txBox="1"/>
          <p:nvPr/>
        </p:nvSpPr>
        <p:spPr>
          <a:xfrm>
            <a:off x="6841171" y="4136711"/>
            <a:ext cx="1885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done in the</a:t>
            </a:r>
          </a:p>
          <a:p>
            <a:r>
              <a:rPr lang="en-US" dirty="0"/>
              <a:t>sensory mind.</a:t>
            </a:r>
          </a:p>
          <a:p>
            <a:endParaRPr lang="en-US" dirty="0"/>
          </a:p>
          <a:p>
            <a:r>
              <a:rPr lang="en-US" dirty="0"/>
              <a:t>How?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5FE2E-3EB7-1C43-A85D-9179CEA00D2B}"/>
              </a:ext>
            </a:extLst>
          </p:cNvPr>
          <p:cNvSpPr txBox="1"/>
          <p:nvPr/>
        </p:nvSpPr>
        <p:spPr>
          <a:xfrm>
            <a:off x="3132083" y="5927835"/>
            <a:ext cx="3214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Rudrauf</a:t>
            </a:r>
            <a:r>
              <a:rPr lang="en-US" sz="1100" dirty="0"/>
              <a:t> et al, </a:t>
            </a:r>
            <a:r>
              <a:rPr lang="en-US" sz="1100" dirty="0" err="1"/>
              <a:t>J.Theo.Bio</a:t>
            </a:r>
            <a:r>
              <a:rPr lang="en-US" sz="1100" dirty="0"/>
              <a:t>. 428 (2017) 106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17CE3-0A81-BE42-931A-28448324654D}"/>
              </a:ext>
            </a:extLst>
          </p:cNvPr>
          <p:cNvSpPr txBox="1"/>
          <p:nvPr/>
        </p:nvSpPr>
        <p:spPr>
          <a:xfrm>
            <a:off x="8325907" y="2932734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4DB98-A7BE-5A49-9F82-26E53CA6578D}"/>
              </a:ext>
            </a:extLst>
          </p:cNvPr>
          <p:cNvSpPr txBox="1"/>
          <p:nvPr/>
        </p:nvSpPr>
        <p:spPr>
          <a:xfrm>
            <a:off x="4977690" y="5279063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55124-E967-7B46-B959-FD80D2F843C5}"/>
              </a:ext>
            </a:extLst>
          </p:cNvPr>
          <p:cNvSpPr txBox="1"/>
          <p:nvPr/>
        </p:nvSpPr>
        <p:spPr>
          <a:xfrm>
            <a:off x="4977690" y="3852311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28C47-F206-5348-8527-5D5A8C9ADB71}"/>
              </a:ext>
            </a:extLst>
          </p:cNvPr>
          <p:cNvSpPr txBox="1"/>
          <p:nvPr/>
        </p:nvSpPr>
        <p:spPr>
          <a:xfrm>
            <a:off x="8783107" y="3389934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8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8AE8-ED8B-B64D-9A46-D2FDDDC7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Proposals to solve the </a:t>
            </a:r>
            <a:r>
              <a:rPr lang="en-US" dirty="0">
                <a:solidFill>
                  <a:srgbClr val="0070C0"/>
                </a:solidFill>
              </a:rPr>
              <a:t>Sensory Recognition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75DF-7DA4-3048-9121-740FE89B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6884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This a problem in cognitive psychology. </a:t>
            </a:r>
            <a:br>
              <a:rPr lang="en-US" sz="2400" dirty="0"/>
            </a:br>
            <a:r>
              <a:rPr lang="en-US" sz="2400" dirty="0"/>
              <a:t>They want to propose a mechanism to do object recognition.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Two kinds of proposals: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Bottom-up</a:t>
            </a:r>
            <a:r>
              <a:rPr lang="en-US" sz="2000" dirty="0"/>
              <a:t>: Progressing extraction of abstract properties, such as edges &gt; lines &gt; boundary curves &gt; 3D objects. 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Top-Down</a:t>
            </a:r>
            <a:r>
              <a:rPr lang="en-US" sz="2000" dirty="0"/>
              <a:t>: quickly adjusting the parameters of a predictive mechanism until it agrees with the input from the senses.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Both of these kinds require a very much ‘neural computation’.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There might be enough neurons in brain, </a:t>
            </a:r>
            <a:br>
              <a:rPr lang="en-US" sz="2000" dirty="0"/>
            </a:br>
            <a:r>
              <a:rPr lang="en-US" sz="2000" dirty="0"/>
              <a:t>but getting to coordinate quickly enough is very difficult.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585E-C14F-554E-8BAA-13D43AD5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1072-14F9-2C49-BB77-E2762F3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5039-30AA-8746-81CC-EEE8A490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2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FDF0-95EB-D343-9C9D-FDE9B8229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from the Writings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06F8-51CF-994E-85E3-0B0C4240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2106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mental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physical</a:t>
            </a:r>
            <a:r>
              <a:rPr lang="en-US" dirty="0"/>
              <a:t> are distinct </a:t>
            </a:r>
            <a:r>
              <a:rPr lang="en-US" u="sng" dirty="0"/>
              <a:t>discrete degrees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Connected by </a:t>
            </a:r>
            <a:r>
              <a:rPr lang="en-US" u="sng" dirty="0"/>
              <a:t>influx</a:t>
            </a:r>
            <a:r>
              <a:rPr lang="en-US" dirty="0"/>
              <a:t> from mental to physical,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which generates correspondences.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Correspondences are patterns of similar functions.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Correspondences facilitate repeated influx in all the parts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Sensory mind and visual cortex are closely connected.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We should expect many correspondences between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EC0B2-3432-BA49-9D25-8F0C62AD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6BEB1-5A82-1C4A-AFA9-B17CF222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40B9B-E54A-BF4E-BD49-E610C2D6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6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1087-40BE-E349-9D0D-9331090E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 of the sensory mind.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3A5FB-5745-114B-B109-2101DF8A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05" y="1533393"/>
            <a:ext cx="4475567" cy="40535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There is a whole cascade of discrete degrees though the spiritual and natural worlds.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All</a:t>
            </a:r>
            <a:r>
              <a:rPr lang="en-US" dirty="0"/>
              <a:t> of them have their own roles in preparing for actual results in the physical. 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Sensory awareness is the very outmost mental degree of the external mind (</a:t>
            </a:r>
            <a:r>
              <a:rPr lang="en-US" b="1" dirty="0"/>
              <a:t>f</a:t>
            </a:r>
            <a:r>
              <a:rPr lang="en-US" dirty="0"/>
              <a:t> here).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8353F-AA53-1D46-A2B3-36930043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472B-5AEC-8B44-A8A6-0ED646A9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665B-E015-B54F-895A-4699688E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7E872-D912-5A49-9015-34723544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72" y="1340755"/>
            <a:ext cx="3560578" cy="53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A7F98-12B1-924D-8354-0760E4392984}"/>
              </a:ext>
            </a:extLst>
          </p:cNvPr>
          <p:cNvSpPr txBox="1"/>
          <p:nvPr/>
        </p:nvSpPr>
        <p:spPr>
          <a:xfrm>
            <a:off x="2117602" y="5324607"/>
            <a:ext cx="3101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Picture from N.C. Burnham’s </a:t>
            </a:r>
            <a:br>
              <a:rPr lang="en-US" sz="1600" dirty="0"/>
            </a:br>
            <a:r>
              <a:rPr lang="en-US" sz="1600" dirty="0"/>
              <a:t>book “Discrete Degrees”, 1887.</a:t>
            </a:r>
          </a:p>
          <a:p>
            <a:r>
              <a:rPr lang="en-US" sz="1200" dirty="0">
                <a:hlinkClick r:id="rId3"/>
              </a:rPr>
              <a:t>theisticscience.org/books/burnham/index.htm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961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50FF-9BCF-4740-807B-C52D80EA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19515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Similarities of ideal solutions to 2 problems: </a:t>
            </a:r>
            <a:br>
              <a:rPr lang="en-US" dirty="0"/>
            </a:br>
            <a:r>
              <a:rPr lang="en-US" dirty="0"/>
              <a:t>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for Quantum selections in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sensory selections in </a:t>
            </a:r>
            <a:r>
              <a:rPr lang="en-US" sz="2800" b="1" dirty="0">
                <a:solidFill>
                  <a:srgbClr val="0070C0"/>
                </a:solidFill>
              </a:rPr>
              <a:t>blue.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075D2-1E04-2A4C-92AE-6B16F469D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98194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Should select among many alternatives ‘already there’.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Photon or electron exposes one photographic grain in whole film.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</a:rPr>
              <a:t>Sensory shape could be one of very many objects recognizable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Should select alternatives in configuration spaces with very large numbers of dimensions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Entangled particles require 3 dimensions for each particle.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</a:rPr>
              <a:t>Recognizable objects appear in very many possible transformations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Should be very fast, so outcome ‘pops into existence’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The selection of one photographic grain collapses whole state, and quicky produces (e.g.) just one exposed grain in a film.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</a:rPr>
              <a:t>Our sensory mind can rapidly recognize objects.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70C0"/>
                </a:solidFill>
              </a:rPr>
              <a:t>Especially dangerous objects! 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3116-608B-A847-8CB4-B6F2AD35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C4DF7-C96F-7148-8ED5-1FC133D5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A085D-36D8-1A4C-BCBB-99D8ED96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60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4231</TotalTime>
  <Words>1589</Words>
  <Application>Microsoft Macintosh PowerPoint</Application>
  <PresentationFormat>On-screen Show (4:3)</PresentationFormat>
  <Paragraphs>250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An Interface between  Quantum Physics and Human Consciousness can be found in the  Sensory Level of the mind</vt:lpstr>
      <vt:lpstr>Outline</vt:lpstr>
      <vt:lpstr>Quantum measurement problem</vt:lpstr>
      <vt:lpstr>Materialist Proposals to solve the Quantum Measurement Problem</vt:lpstr>
      <vt:lpstr>Sensory object-recognition problem</vt:lpstr>
      <vt:lpstr>Mechanical Proposals to solve the Sensory Recognition Problem</vt:lpstr>
      <vt:lpstr>Principles from the Writings</vt:lpstr>
      <vt:lpstr>Place of the sensory mind. </vt:lpstr>
      <vt:lpstr>Similarities of ideal solutions to 2 problems:    for Quantum selections in green, sensory selections in blue.</vt:lpstr>
      <vt:lpstr>These are corresponding functions</vt:lpstr>
      <vt:lpstr>Sensory mind as a QLEE:  Quantum-like Epistemic Engine </vt:lpstr>
      <vt:lpstr>This might work, but is too slow by Standard Quantum Mechanics</vt:lpstr>
      <vt:lpstr>From the Writings</vt:lpstr>
      <vt:lpstr>Speed up by using constraints from the outermost physical degree</vt:lpstr>
      <vt:lpstr>Summary  </vt:lpstr>
      <vt:lpstr>PowerPoint Presentation</vt:lpstr>
      <vt:lpstr>THE END</vt:lpstr>
      <vt:lpstr>‘Consciousness’ in the Writings</vt:lpstr>
      <vt:lpstr>Alongside our earlier theory </vt:lpstr>
      <vt:lpstr>Role of God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is quantum physics really connected to consciousness?</dc:title>
  <dc:creator>Ian Thompson</dc:creator>
  <cp:lastModifiedBy>Thompson, Ian J.</cp:lastModifiedBy>
  <cp:revision>142</cp:revision>
  <cp:lastPrinted>2022-01-23T06:38:55Z</cp:lastPrinted>
  <dcterms:created xsi:type="dcterms:W3CDTF">2021-12-31T01:19:13Z</dcterms:created>
  <dcterms:modified xsi:type="dcterms:W3CDTF">2022-04-04T11:40:20Z</dcterms:modified>
</cp:coreProperties>
</file>