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6" r:id="rId4"/>
    <p:sldId id="277" r:id="rId5"/>
    <p:sldId id="285" r:id="rId6"/>
    <p:sldId id="289" r:id="rId7"/>
    <p:sldId id="290" r:id="rId8"/>
    <p:sldId id="291" r:id="rId9"/>
    <p:sldId id="300" r:id="rId10"/>
    <p:sldId id="301" r:id="rId11"/>
    <p:sldId id="292" r:id="rId12"/>
    <p:sldId id="293" r:id="rId13"/>
    <p:sldId id="295" r:id="rId14"/>
    <p:sldId id="296" r:id="rId15"/>
    <p:sldId id="297" r:id="rId16"/>
    <p:sldId id="302" r:id="rId17"/>
    <p:sldId id="299" r:id="rId18"/>
    <p:sldId id="305" r:id="rId19"/>
    <p:sldId id="303" r:id="rId20"/>
    <p:sldId id="294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38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2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5AEE5-D8BF-974A-B4F9-8750E1E6636C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D133-F465-C449-B7E5-1B7CC5D6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:the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48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4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4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40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88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1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9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31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0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D133-F465-C449-B7E5-1B7CC5D629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8BFC-8688-3047-938B-E3DB854E8A3C}" type="datetime1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9F06-36E7-354D-B85B-0549EAC2C699}" type="datetime1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00C8-F0EF-CB44-B067-EC0A31BC7BBC}" type="datetime1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2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E77-EE7A-AF4A-BF5A-E45BDC5F30AF}" type="datetime1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D98A0-4BF1-7E47-BB21-5BA1B0BA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2E4C-8DCD-2D4E-B4CD-D9AF731F8D39}" type="datetime1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0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4848-5075-8B47-A912-A2F7201A7BD2}" type="datetime1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7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82B4-3971-0945-ACF5-BC438E85B4E5}" type="datetime1">
              <a:rPr lang="en-US" smtClean="0"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15E3-5F31-5341-9515-5FAD18936FBB}" type="datetime1">
              <a:rPr lang="en-US" smtClean="0"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06C14-CB35-7D44-B2A4-35F64E767FE2}" type="datetime1">
              <a:rPr lang="en-US" smtClean="0"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2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5EBF-71CB-7B48-AD8E-A11A27597A91}" type="datetime1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9D97-6589-1348-9BE9-79C8654B1B13}" type="datetime1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2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CD87-3AE4-F84B-86F5-668E78B3CC3F}" type="datetime1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Ian J Thompson    -    LLNL-PRES-833132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6C03-1FA4-C64F-9C13-35C56E1FE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rativescience.org/books/pnb/pnb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35B0-4C4C-4042-9CD1-5BB216BD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20263"/>
            <a:ext cx="7772400" cy="3563006"/>
          </a:xfrm>
        </p:spPr>
        <p:txBody>
          <a:bodyPr>
            <a:normAutofit/>
          </a:bodyPr>
          <a:lstStyle/>
          <a:p>
            <a:r>
              <a:rPr lang="en-US" sz="3600" dirty="0"/>
              <a:t>Getting Quantum Measurements to do something Useful in Cognitive Psychology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</a:t>
            </a:r>
            <a:r>
              <a:rPr lang="en-US" sz="4400" b="1" dirty="0"/>
              <a:t>Design of a </a:t>
            </a:r>
            <a:br>
              <a:rPr lang="en-US" sz="4400" b="1" dirty="0"/>
            </a:br>
            <a:r>
              <a:rPr lang="en-US" sz="4400" b="1" dirty="0"/>
              <a:t>Quantum-Like Epistemic Engine </a:t>
            </a:r>
            <a:br>
              <a:rPr lang="en-US" sz="4000" b="1" dirty="0"/>
            </a:br>
            <a:r>
              <a:rPr lang="en-US" sz="4000" b="1" dirty="0"/>
              <a:t>for Fast Object Observations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EAD64-4FE0-A445-A0E3-F577FB783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978" y="4656265"/>
            <a:ext cx="6970986" cy="1839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Ian J. Thompson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Nuclear Data and Theory Group</a:t>
            </a:r>
            <a:br>
              <a:rPr lang="en-US" sz="2000" dirty="0"/>
            </a:br>
            <a:r>
              <a:rPr lang="en-US" sz="2000" dirty="0"/>
              <a:t>Lawrence Livermore National Laboratory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This work was performed under the auspices of the U.S. Department of Energy by Lawrence Livermore National Laboratory under Contract DE-AC52-07NA27344.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2C1EF-159B-6543-89E5-FBB001E538E6}"/>
              </a:ext>
            </a:extLst>
          </p:cNvPr>
          <p:cNvSpPr txBox="1"/>
          <p:nvPr/>
        </p:nvSpPr>
        <p:spPr>
          <a:xfrm>
            <a:off x="4582510" y="6642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27AD3-0ED5-7945-BD41-9F9977CC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166613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50FF-9BCF-4740-807B-C52D80EA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02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Quantum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0070C0"/>
                </a:solidFill>
              </a:rPr>
              <a:t>sensory</a:t>
            </a:r>
            <a:r>
              <a:rPr lang="en-US" sz="4000" dirty="0"/>
              <a:t> states can contain</a:t>
            </a:r>
            <a:br>
              <a:rPr lang="en-US" dirty="0"/>
            </a:br>
            <a:r>
              <a:rPr lang="en-US" dirty="0"/>
              <a:t>Correlations and Entanglements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075D2-1E04-2A4C-92AE-6B16F469D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482" y="1673436"/>
                <a:ext cx="8582673" cy="4173527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lnSpc>
                    <a:spcPct val="114000"/>
                  </a:lnSpc>
                  <a:buFont typeface="+mj-lt"/>
                  <a:buAutoNum type="arabicPeriod"/>
                </a:pPr>
                <a:r>
                  <a:rPr lang="en-US" sz="2400" dirty="0"/>
                  <a:t>Take many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) distinct sensory evidences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related causes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/>
                </a:pPr>
                <a:r>
                  <a:rPr lang="en-US" sz="2400" dirty="0"/>
                  <a:t>Then normalized entangled quantum state for evidence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&amp; </m:t>
                    </m:r>
                  </m:oMath>
                </a14:m>
                <a:r>
                  <a:rPr lang="en-US" sz="2400" dirty="0"/>
                  <a:t>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 startAt="3"/>
                </a:pPr>
                <a:r>
                  <a:rPr lang="en-US" sz="2400" dirty="0"/>
                  <a:t>Sensory data’s credence distribution: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for state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rgbClr val="7030A0"/>
                    </a:solidFill>
                  </a:rPr>
                  <a:t>First measurement projection </a:t>
                </a:r>
                <a:r>
                  <a:rPr lang="en-US" sz="2400" dirty="0"/>
                  <a:t>onto the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gives a state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400" dirty="0"/>
                  <a:t> peaking at each possible 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weighted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 algn="ctr">
                  <a:lnSpc>
                    <a:spcPct val="11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⟩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1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1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nary>
                  </m:oMath>
                </a14:m>
                <a:endParaRPr lang="en-US" sz="1900" dirty="0"/>
              </a:p>
              <a:p>
                <a:pPr marL="457200" indent="-457200">
                  <a:lnSpc>
                    <a:spcPct val="114000"/>
                  </a:lnSpc>
                  <a:buFont typeface="+mj-lt"/>
                  <a:buAutoNum type="arabicPeriod" startAt="5"/>
                </a:pPr>
                <a:r>
                  <a:rPr lang="en-US" sz="2000" dirty="0">
                    <a:solidFill>
                      <a:srgbClr val="7030A0"/>
                    </a:solidFill>
                  </a:rPr>
                  <a:t>Then measure this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200" dirty="0"/>
                  <a:t> gives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with relative weights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and factor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075D2-1E04-2A4C-92AE-6B16F469D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482" y="1673436"/>
                <a:ext cx="8582673" cy="4173527"/>
              </a:xfrm>
              <a:blipFill>
                <a:blip r:embed="rId3"/>
                <a:stretch>
                  <a:fillRect l="-886" t="-608" b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C4DF7-C96F-7148-8ED5-1FC133D5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BF6852-91ED-0840-8DE7-57F34E6CA4F0}"/>
                  </a:ext>
                </a:extLst>
              </p:cNvPr>
              <p:cNvSpPr txBox="1"/>
              <p:nvPr/>
            </p:nvSpPr>
            <p:spPr>
              <a:xfrm>
                <a:off x="5161601" y="5901754"/>
                <a:ext cx="3705694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The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gives the Probability Gap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BF6852-91ED-0840-8DE7-57F34E6CA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601" y="5901754"/>
                <a:ext cx="3705694" cy="483466"/>
              </a:xfrm>
              <a:prstGeom prst="rect">
                <a:avLst/>
              </a:prstGeom>
              <a:blipFill>
                <a:blip r:embed="rId4"/>
                <a:stretch>
                  <a:fillRect l="-1365" r="-34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12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74E7-0DCA-F246-93A7-4BE6514A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proposal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CC155-CC7E-1046-85EC-45F9022A03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0034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Try a </a:t>
                </a:r>
                <a:r>
                  <a:rPr lang="en-US" dirty="0">
                    <a:solidFill>
                      <a:srgbClr val="7030A0"/>
                    </a:solidFill>
                  </a:rPr>
                  <a:t>quantum-like epistemic engine </a:t>
                </a:r>
                <a:r>
                  <a:rPr lang="en-US" dirty="0"/>
                  <a:t>(QLEE): 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Like analog quantum computer (not digital)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Its wave-functions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can describe credences,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  and so represent degrees of belief in sensory systems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QLEE interacts with some of the neurons in the brain, sharing measurement selections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/>
                  <a:t>Assume measurements as Chalmers and McQueen propose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/>
                  <a:t>Has no other interactions with the brain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/>
                  <a:t>Those measurement-selections are its Markov Blanket.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CC155-CC7E-1046-85EC-45F9022A03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00343" cy="4351338"/>
              </a:xfrm>
              <a:blipFill>
                <a:blip r:embed="rId3"/>
                <a:stretch>
                  <a:fillRect l="-1585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C1AE8-2160-9E42-B9DA-5D237F04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251825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D6F5-D7D0-A64A-832A-AF57B6C3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QLEE: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Quantum-like Epistemic Engine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4A2C8-E4F4-B644-935F-29BEC1C2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9"/>
            <a:ext cx="8310282" cy="466566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Set up as we would an analog quantum computer: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Its initial quantum state: a very large number of stored correlations about objects in the world and their possible appearances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each correlation state is an entangled set of object credences.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Further superpositions of spatial translations, rotations (</a:t>
            </a:r>
            <a:r>
              <a:rPr lang="en-US" sz="2400" dirty="0" err="1"/>
              <a:t>etc</a:t>
            </a:r>
            <a:r>
              <a:rPr lang="en-US" sz="2400" dirty="0"/>
              <a:t>) generate more sensory hypotheses 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implemented by Hamiltonian evolution of the system,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First joint measurement on QLEE determined by the sensory input 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Objects then observed using the sensory data input through the biological senses </a:t>
            </a:r>
            <a:endParaRPr lang="en-US" sz="21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Second measurement on QLEE gives credences for objects seen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DDBD-1AE0-B640-BDDA-656E2436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232136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6102-9CB4-B149-A89C-2ACADEDF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701"/>
            <a:ext cx="7886700" cy="1325563"/>
          </a:xfrm>
        </p:spPr>
        <p:txBody>
          <a:bodyPr/>
          <a:lstStyle/>
          <a:p>
            <a:r>
              <a:rPr lang="en-US" dirty="0"/>
              <a:t>But this is Slow with 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Standard Quantum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CC35F-19B2-334A-AD16-A48A0A1962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/>
                  <a:t>According to normal quantum mechanics: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the probabilities are extremely small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of specific measurements on the epistemic engine yielding a match to a required sensory component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Thus the method would need to be repeated many times until a successful sensory match is found, </a:t>
                </a:r>
                <a:br>
                  <a:rPr lang="en-US" dirty="0"/>
                </a:br>
                <a:r>
                  <a:rPr lang="en-US" dirty="0"/>
                  <a:t>and then (entangled with that match) the cause is found.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This is waiting until P(E) = 1 before proceeding.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This slow speed is caused by the Probability Gap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CC35F-19B2-334A-AD16-A48A0A196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7159-0C18-934B-B62F-388F8CF3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7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4DDD-4303-B64B-B143-B278C88B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up by some new physics: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10E8-1C82-0B44-A3F0-ABDEE798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I can speculate, since there is lack of knowledge concerning how measurement selection events actually occur.</a:t>
            </a:r>
            <a:br>
              <a:rPr lang="en-US" sz="2400" dirty="0"/>
            </a:br>
            <a:r>
              <a:rPr lang="en-US" sz="2400" dirty="0"/>
              <a:t>So I formulate a theory that can be tested: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7030A0"/>
                </a:solidFill>
              </a:rPr>
              <a:t>Specific joint measurement events exist with </a:t>
            </a:r>
            <a:r>
              <a:rPr lang="en-US" sz="2400" dirty="0">
                <a:solidFill>
                  <a:srgbClr val="0070C0"/>
                </a:solidFill>
              </a:rPr>
              <a:t>QLEE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u="sng" dirty="0">
                <a:solidFill>
                  <a:srgbClr val="7030A0"/>
                </a:solidFill>
              </a:rPr>
              <a:t>and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neurons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with outcome </a:t>
            </a:r>
            <a:r>
              <a:rPr lang="en-US" sz="2400" dirty="0" err="1">
                <a:solidFill>
                  <a:srgbClr val="7030A0"/>
                </a:solidFill>
              </a:rPr>
              <a:t>probabilites</a:t>
            </a:r>
            <a:r>
              <a:rPr lang="en-US" sz="2400" dirty="0">
                <a:solidFill>
                  <a:srgbClr val="7030A0"/>
                </a:solidFill>
              </a:rPr>
              <a:t> determined </a:t>
            </a:r>
            <a:r>
              <a:rPr lang="en-US" sz="2400" u="sng" dirty="0">
                <a:solidFill>
                  <a:srgbClr val="7030A0"/>
                </a:solidFill>
              </a:rPr>
              <a:t>only by the neurons 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via their own quantum processes.    </a:t>
            </a:r>
            <a:r>
              <a:rPr lang="en-US" sz="2400" dirty="0"/>
              <a:t>Senses determine sensations!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Not by both sides as in normal quantum theory.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New physics: call them </a:t>
            </a:r>
            <a:r>
              <a:rPr lang="en-US" sz="2200" u="sng" dirty="0">
                <a:solidFill>
                  <a:srgbClr val="7030A0"/>
                </a:solidFill>
              </a:rPr>
              <a:t>Asymmetric</a:t>
            </a:r>
            <a:r>
              <a:rPr lang="en-US" sz="2200" dirty="0">
                <a:solidFill>
                  <a:srgbClr val="7030A0"/>
                </a:solidFill>
              </a:rPr>
              <a:t> Joint Measurement Events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  <a:endParaRPr lang="en-US" sz="2200" dirty="0"/>
          </a:p>
          <a:p>
            <a:pPr lvl="1">
              <a:lnSpc>
                <a:spcPct val="120000"/>
              </a:lnSpc>
            </a:pPr>
            <a:r>
              <a:rPr lang="en-US" sz="2100" dirty="0"/>
              <a:t>This </a:t>
            </a:r>
            <a:r>
              <a:rPr lang="en-US" sz="2100" dirty="0">
                <a:solidFill>
                  <a:srgbClr val="FF0000"/>
                </a:solidFill>
              </a:rPr>
              <a:t>a</a:t>
            </a:r>
            <a:r>
              <a:rPr lang="en-US" sz="2100" dirty="0"/>
              <a:t>symmetry is why I call it a quantum</a:t>
            </a:r>
            <a:r>
              <a:rPr lang="en-US" sz="2100" dirty="0">
                <a:solidFill>
                  <a:srgbClr val="FF0000"/>
                </a:solidFill>
              </a:rPr>
              <a:t>-like</a:t>
            </a:r>
            <a:r>
              <a:rPr lang="en-US" sz="2100" dirty="0"/>
              <a:t> epistemic engine.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This gives a one-step preparation of the Q</a:t>
            </a:r>
            <a:r>
              <a:rPr lang="en-US" sz="2100" dirty="0">
                <a:solidFill>
                  <a:srgbClr val="FF0000"/>
                </a:solidFill>
              </a:rPr>
              <a:t>L</a:t>
            </a:r>
            <a:r>
              <a:rPr lang="en-US" sz="2100" dirty="0"/>
              <a:t>EE state. Don’t wait for P(E)=1.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Quick transmission of sensory information to the Epistemic Engine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Bridges the Probability Gap, so sensory recognizing is not (much) random.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A8F6-A497-3247-B685-EE4A0591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187118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6829-3924-EC4B-B032-5DF992B7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Predictions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9D364-AEC0-6D46-A31B-BC29F1C5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4589"/>
            <a:ext cx="8058150" cy="466724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Because the quantum-like proposal greatly changes the probabilities of events in the QLEE, and</a:t>
            </a:r>
          </a:p>
          <a:p>
            <a:pPr>
              <a:lnSpc>
                <a:spcPct val="110000"/>
              </a:lnSpc>
            </a:pPr>
            <a:r>
              <a:rPr lang="en-US" dirty="0"/>
              <a:t>the QLEE is used for sensory processing, then</a:t>
            </a:r>
          </a:p>
          <a:p>
            <a:pPr>
              <a:lnSpc>
                <a:spcPct val="110000"/>
              </a:lnSpc>
            </a:pPr>
            <a:r>
              <a:rPr lang="en-US" dirty="0"/>
              <a:t>the different probabilities should be easily tested by measuring speed and outcomes in sensory psychology.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Normally physicists do not change basic quantum probabilities, but not yet a fixed physical theory for quantum measurements, and here is something testable in experiments.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1E0BA-279E-1747-B694-1AE693A0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407331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266-2113-9C48-9719-8E8EC857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this Quantum Engine?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4EC2-88A8-284C-A0C3-FCB732DC1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4799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Needs only ‘observation events’ to connect it to the brain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 other neural sources of decoherence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These same issues as for quantum computers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Has to be thermally isolated.</a:t>
            </a:r>
          </a:p>
          <a:p>
            <a:pPr>
              <a:lnSpc>
                <a:spcPct val="110000"/>
              </a:lnSpc>
            </a:pPr>
            <a:r>
              <a:rPr lang="en-US" dirty="0"/>
              <a:t>Could be: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Within microtubules within nerve cells?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 a ‘bulk space’ predicted by high-dimensional string theory?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 a new epistemic ‘mental’ space still to be discovered?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Let’s first propose, model and test this functionality.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30D2-66F2-EC4F-A740-AB02592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1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D793-D8C1-0B4A-BD51-90C6D25D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4A030-AD6E-F742-B377-154319933F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78470" cy="453072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Propose a </a:t>
                </a:r>
                <a:r>
                  <a:rPr lang="en-US" dirty="0">
                    <a:solidFill>
                      <a:srgbClr val="7030A0"/>
                    </a:solidFill>
                  </a:rPr>
                  <a:t>Quantum-like Epistemic Engine</a:t>
                </a: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dirty="0"/>
                  <a:t>A kind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Analog Quantum Computer</a:t>
                </a: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dirty="0"/>
                  <a:t>Uses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 represent epistemic credences.</a:t>
                </a: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dirty="0"/>
                  <a:t>Uses correlated initial state to store epistemic correlations between objects-as-causes and possible-sensory-views</a:t>
                </a: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dirty="0"/>
                  <a:t>Neurons in the brain cause quantum measurements.</a:t>
                </a: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dirty="0"/>
                  <a:t>Propose new ‘asymmetric joint quantum measurements’ </a:t>
                </a:r>
                <a:br>
                  <a:rPr lang="en-US" dirty="0"/>
                </a:br>
                <a:r>
                  <a:rPr lang="en-US" dirty="0"/>
                  <a:t>acting on neutrons and epistemic engine simultaneously</a:t>
                </a: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dirty="0"/>
                  <a:t>Hence very fast selection of the sensory-view actually seen,</a:t>
                </a:r>
                <a:br>
                  <a:rPr lang="en-US" dirty="0"/>
                </a:br>
                <a:r>
                  <a:rPr lang="en-US" dirty="0"/>
                  <a:t>and then also </a:t>
                </a:r>
                <a:r>
                  <a:rPr lang="en-US" dirty="0">
                    <a:solidFill>
                      <a:srgbClr val="0070C0"/>
                    </a:solidFill>
                  </a:rPr>
                  <a:t>the observed objects that caused the view</a:t>
                </a:r>
                <a:r>
                  <a:rPr lang="en-US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Some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observations in quantum theory </a:t>
                </a:r>
                <a:r>
                  <a:rPr lang="en-US" dirty="0"/>
                  <a:t>are now linked to </a:t>
                </a:r>
                <a:r>
                  <a:rPr lang="en-US" dirty="0">
                    <a:solidFill>
                      <a:srgbClr val="0070C0"/>
                    </a:solidFill>
                  </a:rPr>
                  <a:t>sensory observations and their recognition processes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4A030-AD6E-F742-B377-154319933F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78470" cy="4530726"/>
              </a:xfrm>
              <a:blipFill>
                <a:blip r:embed="rId3"/>
                <a:stretch>
                  <a:fillRect l="-1413" t="-1955" b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17E74-B39A-F24B-B37D-3E7CCFAF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198214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9794FA-FFE5-A644-827A-C7A2620C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Extra slides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7CBB2-520F-F244-89C1-82685CB5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183110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60A74-DE57-BD4D-98B4-AA287D68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Observations 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Sensory Observations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A7A2D-4C81-4D4A-9DC2-85BC8B01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84426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Quantum Bayes (</a:t>
            </a:r>
            <a:r>
              <a:rPr lang="en-US" dirty="0" err="1"/>
              <a:t>QBist</a:t>
            </a:r>
            <a:r>
              <a:rPr lang="en-US" dirty="0"/>
              <a:t>) approach: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Measurements </a:t>
            </a:r>
            <a:r>
              <a:rPr lang="en-US" dirty="0"/>
              <a:t>are just following </a:t>
            </a:r>
            <a:br>
              <a:rPr lang="en-US" dirty="0"/>
            </a:br>
            <a:r>
              <a:rPr lang="en-US" dirty="0"/>
              <a:t>    the rules of </a:t>
            </a:r>
            <a:r>
              <a:rPr lang="en-US" dirty="0">
                <a:solidFill>
                  <a:srgbClr val="0070C0"/>
                </a:solidFill>
              </a:rPr>
              <a:t>Sensory Observation updating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7030A0"/>
                </a:solidFill>
              </a:rPr>
              <a:t>New idea </a:t>
            </a:r>
            <a:r>
              <a:rPr lang="en-US" dirty="0"/>
              <a:t>here is the opposite: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</a:rPr>
              <a:t>Sensory Observations </a:t>
            </a:r>
            <a:r>
              <a:rPr lang="en-US" dirty="0"/>
              <a:t>are just following </a:t>
            </a:r>
            <a:br>
              <a:rPr lang="en-US" dirty="0"/>
            </a:br>
            <a:r>
              <a:rPr lang="en-US" dirty="0"/>
              <a:t>    the rules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Measurement updating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/>
              <a:t>In fact: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Sensory Observations could </a:t>
            </a:r>
            <a:r>
              <a:rPr lang="en-US" b="1" dirty="0">
                <a:solidFill>
                  <a:srgbClr val="7030A0"/>
                </a:solidFill>
              </a:rPr>
              <a:t>be</a:t>
            </a:r>
            <a:r>
              <a:rPr lang="en-US" dirty="0">
                <a:solidFill>
                  <a:srgbClr val="7030A0"/>
                </a:solidFill>
              </a:rPr>
              <a:t> like Quantum Measurements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6630-6CC3-2941-ADFC-760CC672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143504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EA70-F456-E247-AD89-512C8D0E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FC06D-E6D3-B241-AFB1-E6F28565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8465" y="1825625"/>
                <a:ext cx="8549921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To discuss two problems presently unsolved: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Quantum measurement problem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Quick sensory recognition of external objects 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Some (simplistic) solutions suggested so far</a:t>
                </a:r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Ideal solutions for the two problems have much in common</a:t>
                </a:r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Design for a </a:t>
                </a:r>
                <a:r>
                  <a:rPr lang="en-US" dirty="0">
                    <a:solidFill>
                      <a:srgbClr val="7030A0"/>
                    </a:solidFill>
                  </a:rPr>
                  <a:t>Quantum-like Epistemic Engine </a:t>
                </a:r>
                <a:r>
                  <a:rPr lang="en-US" dirty="0"/>
                  <a:t>(QLEE):</a:t>
                </a:r>
                <a:br>
                  <a:rPr lang="en-US" dirty="0"/>
                </a:br>
                <a:r>
                  <a:rPr lang="en-US" dirty="0"/>
                  <a:t>Use joint quantum measurements of neurons and the QLEE,</a:t>
                </a:r>
                <a:br>
                  <a:rPr lang="en-US" dirty="0"/>
                </a:br>
                <a:r>
                  <a:rPr lang="en-US" dirty="0"/>
                  <a:t>so its quantum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can represent sensory credences.</a:t>
                </a:r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Proposal for new physics:    </a:t>
                </a:r>
                <a:r>
                  <a:rPr lang="en-US" dirty="0">
                    <a:solidFill>
                      <a:srgbClr val="7030A0"/>
                    </a:solidFill>
                  </a:rPr>
                  <a:t>asymmetric joint measurement events</a:t>
                </a:r>
                <a:r>
                  <a:rPr lang="en-US" dirty="0"/>
                  <a:t>.</a:t>
                </a:r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dirty="0"/>
                  <a:t>Testable predictions.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FC06D-E6D3-B241-AFB1-E6F28565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465" y="1825625"/>
                <a:ext cx="8549921" cy="4351338"/>
              </a:xfrm>
              <a:blipFill>
                <a:blip r:embed="rId3"/>
                <a:stretch>
                  <a:fillRect l="-890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8F09F-C95E-AD43-8E03-564295B3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97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36B5-0F9E-9A47-B56F-0AD70235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with </a:t>
            </a:r>
            <a:br>
              <a:rPr lang="en-US" dirty="0"/>
            </a:br>
            <a:r>
              <a:rPr lang="en-US" dirty="0"/>
              <a:t>Predictive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0F22B-8CA4-C34C-A476-21A08DAE3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15957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Both Predictive Processing and method here produce </a:t>
            </a:r>
            <a:br>
              <a:rPr lang="en-US" dirty="0"/>
            </a:br>
            <a:r>
              <a:rPr lang="en-US" u="sng" dirty="0"/>
              <a:t>hypotheses in advance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But updating hypotheses from sensorium is one-step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iterative, but much faster.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the usual Predictive Processing or Coding.</a:t>
            </a:r>
          </a:p>
          <a:p>
            <a:pPr>
              <a:lnSpc>
                <a:spcPct val="100000"/>
              </a:lnSpc>
            </a:pPr>
            <a:r>
              <a:rPr lang="en-US" dirty="0"/>
              <a:t>Still follows Bayesian update rules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 least for </a:t>
            </a:r>
            <a:r>
              <a:rPr lang="en-US" u="sng" dirty="0"/>
              <a:t>commuting</a:t>
            </a:r>
            <a:r>
              <a:rPr lang="en-US" dirty="0"/>
              <a:t> measurement observables: EH=HE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Friston</a:t>
            </a:r>
            <a:r>
              <a:rPr lang="en-US" dirty="0"/>
              <a:t> was always envisaged building Bayesian rules into the primitive dynamics of the organism.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02F7A-FF36-AA41-9235-36166584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238308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B901-0335-D64F-B42E-3DDAA57B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Probabilities in </a:t>
            </a:r>
            <a:br>
              <a:rPr lang="en-US" dirty="0"/>
            </a:br>
            <a:r>
              <a:rPr lang="en-US" dirty="0"/>
              <a:t>Predictive Processing theories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32C9-6126-F946-AC7A-F89C4D3A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548D10D-D1DC-0F44-BAE1-C141551CF3A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0804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Real-world knowledge in Predictive Coding often given by a joint probability distribution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integral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gives hypothesis credences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from evidence credences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Now: this joint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implemented by an entangled quantum state.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548D10D-D1DC-0F44-BAE1-C141551CF3A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080476"/>
              </a:xfrm>
              <a:prstGeom prst="rect">
                <a:avLst/>
              </a:prstGeom>
              <a:blipFill>
                <a:blip r:embed="rId2"/>
                <a:stretch>
                  <a:fillRect l="-1445" t="-12693" r="-32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28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AD07-D357-7044-9BB9-48A70F69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Measurement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0139-799A-B34A-A8C4-991CFD64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59" y="1825625"/>
            <a:ext cx="8168509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Contrast between classical and quantum waves:</a:t>
            </a:r>
          </a:p>
          <a:p>
            <a:pPr lvl="1">
              <a:lnSpc>
                <a:spcPct val="120000"/>
              </a:lnSpc>
            </a:pPr>
            <a:r>
              <a:rPr lang="en-US" u="sng" dirty="0"/>
              <a:t>Classical</a:t>
            </a:r>
            <a:r>
              <a:rPr lang="en-US" dirty="0"/>
              <a:t> waves (e.g. air or ocean) have effects </a:t>
            </a:r>
            <a:r>
              <a:rPr lang="en-US" u="sng" dirty="0"/>
              <a:t>everywhere</a:t>
            </a:r>
            <a:r>
              <a:rPr lang="en-US" dirty="0"/>
              <a:t> where wave is</a:t>
            </a:r>
          </a:p>
          <a:p>
            <a:pPr lvl="1">
              <a:lnSpc>
                <a:spcPct val="120000"/>
              </a:lnSpc>
            </a:pPr>
            <a:r>
              <a:rPr lang="en-US" u="sng" dirty="0"/>
              <a:t>Quantum</a:t>
            </a:r>
            <a:r>
              <a:rPr lang="en-US" dirty="0"/>
              <a:t> waves (e.g. electrons or light) have effects in </a:t>
            </a:r>
            <a:r>
              <a:rPr lang="en-US" u="sng" dirty="0"/>
              <a:t>only one place </a:t>
            </a:r>
            <a:r>
              <a:rPr lang="en-US" dirty="0"/>
              <a:t>within range where that wave is.</a:t>
            </a:r>
          </a:p>
          <a:p>
            <a:pPr>
              <a:lnSpc>
                <a:spcPct val="100000"/>
              </a:lnSpc>
            </a:pPr>
            <a:r>
              <a:rPr lang="en-US" dirty="0"/>
              <a:t>Why?</a:t>
            </a:r>
          </a:p>
          <a:p>
            <a:pPr>
              <a:lnSpc>
                <a:spcPct val="100000"/>
              </a:lnSpc>
            </a:pPr>
            <a:r>
              <a:rPr lang="en-US" dirty="0"/>
              <a:t>Problem also known as: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“Reduction of the wave packet”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“Selection of actual outcome”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”Reducing a superposition of alternatives to only one actually occurring”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DD97B-60D5-554F-89D4-55F356AA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18AA74-6071-EA4D-941B-BFD6E9C0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52" y="4286113"/>
            <a:ext cx="2955597" cy="9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8AE8-ED8B-B64D-9A46-D2FDDDC7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Classical Solutions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275DF-7DA4-3048-9121-740FE89B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6884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/>
              <a:t>Trying to make quantum physics a bit more classical:</a:t>
            </a:r>
          </a:p>
          <a:p>
            <a:pPr marL="0" indent="0">
              <a:buNone/>
            </a:pPr>
            <a:r>
              <a:rPr lang="en-US" sz="2200" dirty="0"/>
              <a:t>     Is there a quantum limit to one of these properties?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Maximum distance within superposition	(Einstein in 1930s)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Maximum energy difference 			(Maxwell)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Maximum gravitational energy difference  	(Penrose)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Maximum complexity				(Weingarten)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Some new spontaneous mechanism         	</a:t>
            </a:r>
            <a:r>
              <a:rPr lang="en-US" sz="1800" dirty="0"/>
              <a:t>(</a:t>
            </a:r>
            <a:r>
              <a:rPr lang="en-US" sz="1800" dirty="0" err="1"/>
              <a:t>Ghirardi</a:t>
            </a:r>
            <a:r>
              <a:rPr lang="en-US" sz="1800" dirty="0"/>
              <a:t>, Rimini, Weber)</a:t>
            </a:r>
          </a:p>
          <a:p>
            <a:pPr marL="0" indent="0" algn="r">
              <a:buNone/>
            </a:pPr>
            <a:r>
              <a:rPr lang="en-US" sz="1800" dirty="0"/>
              <a:t>More details in chapter 12 of my book “Philosophy of Nature and Quantum Reality”,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http://www.generativescience.org/books/pnb/pnb.html</a:t>
            </a:r>
            <a:r>
              <a:rPr lang="en-US" sz="1800" dirty="0"/>
              <a:t> 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But very difficult to detect any limit experimentally: nothing found yet!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61072-14F9-2C49-BB77-E2762F34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213354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65C0-B6C7-4B46-B2EF-24D2846D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Sensory Object-Recognition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655A-53AE-1743-A35C-60C21936B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Humans and animals quickly recognize visible objects</a:t>
            </a:r>
          </a:p>
          <a:p>
            <a:pPr lvl="1"/>
            <a:r>
              <a:rPr lang="en-US" sz="2000" dirty="0"/>
              <a:t>Do this despite varying distance, rotation, lighting, movement, etc.</a:t>
            </a:r>
          </a:p>
          <a:p>
            <a:pPr lvl="1"/>
            <a:r>
              <a:rPr lang="en-US" sz="2000" dirty="0"/>
              <a:t>Do this within 1/10 second: only ~ 100 neural steps possible.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98252-FDD7-2B44-A7B7-A2DC1321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F99E1C1-99DB-4A4F-9E48-DB65F3639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252377"/>
            <a:ext cx="6320120" cy="2734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CCD035-F342-5347-B478-2833D78C6F2A}"/>
              </a:ext>
            </a:extLst>
          </p:cNvPr>
          <p:cNvSpPr txBox="1"/>
          <p:nvPr/>
        </p:nvSpPr>
        <p:spPr>
          <a:xfrm>
            <a:off x="6841171" y="4136711"/>
            <a:ext cx="1885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done in the</a:t>
            </a:r>
          </a:p>
          <a:p>
            <a:r>
              <a:rPr lang="en-US" dirty="0"/>
              <a:t>sensory mind.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B5DC2-2526-6C4C-8561-2E94AD0724AE}"/>
              </a:ext>
            </a:extLst>
          </p:cNvPr>
          <p:cNvSpPr txBox="1"/>
          <p:nvPr/>
        </p:nvSpPr>
        <p:spPr>
          <a:xfrm>
            <a:off x="3132083" y="5927835"/>
            <a:ext cx="3214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from </a:t>
            </a:r>
            <a:r>
              <a:rPr lang="en-US" sz="1100" dirty="0" err="1"/>
              <a:t>Rudrauf</a:t>
            </a:r>
            <a:r>
              <a:rPr lang="en-US" sz="1100" dirty="0"/>
              <a:t> et al, </a:t>
            </a:r>
            <a:r>
              <a:rPr lang="en-US" sz="1100" dirty="0" err="1"/>
              <a:t>J.Theo.Bio</a:t>
            </a:r>
            <a:r>
              <a:rPr lang="en-US" sz="1100" dirty="0"/>
              <a:t>. 428 (2017) 106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03F8A-B68D-6943-BF37-F39790F75CA7}"/>
              </a:ext>
            </a:extLst>
          </p:cNvPr>
          <p:cNvSpPr txBox="1"/>
          <p:nvPr/>
        </p:nvSpPr>
        <p:spPr>
          <a:xfrm>
            <a:off x="5004105" y="3931191"/>
            <a:ext cx="303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BD3D44-BAB4-7D45-9F77-CC4BE7A1C7D7}"/>
              </a:ext>
            </a:extLst>
          </p:cNvPr>
          <p:cNvSpPr txBox="1"/>
          <p:nvPr/>
        </p:nvSpPr>
        <p:spPr>
          <a:xfrm>
            <a:off x="5004105" y="5367973"/>
            <a:ext cx="303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8AE8-ED8B-B64D-9A46-D2FDDDC7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75286"/>
            <a:ext cx="832616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Mechanical Solutions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275DF-7DA4-3048-9121-740FE89B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6884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This is a problem in sensory / cognitive psychology.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Two kinds of proposals: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Progressing extraction of abstract properties, such as edges &gt; lines &gt; boundary curves &gt; 3D objects. (bottom-up)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Getting proposed scenes from a predictive mechanism, and then quickly adjusting its inputs until agrees with view. (top-down)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Both of these kinds require lots of ‘neural computation’.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There might be enough neurons in the brain, </a:t>
            </a:r>
            <a:br>
              <a:rPr lang="en-US" sz="2000" dirty="0"/>
            </a:br>
            <a:r>
              <a:rPr lang="en-US" sz="2000" dirty="0"/>
              <a:t>but difficult to get them to coordinate quickly enough.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61072-14F9-2C49-BB77-E2762F34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257812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7FC3-AEE3-A649-B05B-6CDF0823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Similarities (or not)</a:t>
            </a:r>
            <a:br>
              <a:rPr lang="en-US" dirty="0"/>
            </a:br>
            <a:r>
              <a:rPr lang="en-US" dirty="0"/>
              <a:t>of the two kinds of Observations?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590D-9E27-5948-BC4A-BF94B220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8177"/>
            <a:ext cx="8136978" cy="4478174"/>
          </a:xfrm>
        </p:spPr>
        <p:txBody>
          <a:bodyPr>
            <a:normAutofit/>
          </a:bodyPr>
          <a:lstStyle/>
          <a:p>
            <a:r>
              <a:rPr lang="en-US" dirty="0"/>
              <a:t>Many common features of ideal solutions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sensory</a:t>
            </a:r>
            <a:r>
              <a:rPr lang="en-US" dirty="0"/>
              <a:t> observation events.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Maybe: both aspects of a new kind of event?</a:t>
            </a:r>
          </a:p>
          <a:p>
            <a:pPr lvl="1"/>
            <a:r>
              <a:rPr lang="en-US" dirty="0"/>
              <a:t>Joint event with both physical and epistemic effects</a:t>
            </a:r>
          </a:p>
          <a:p>
            <a:pPr lvl="1"/>
            <a:r>
              <a:rPr lang="en-US" dirty="0"/>
              <a:t>Both are observations</a:t>
            </a:r>
          </a:p>
          <a:p>
            <a:pPr lvl="1"/>
            <a:endParaRPr lang="en-US" dirty="0"/>
          </a:p>
          <a:p>
            <a:r>
              <a:rPr lang="en-US" dirty="0"/>
              <a:t>But there is a Probability Gap: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Quantum events </a:t>
            </a:r>
            <a:r>
              <a:rPr lang="en-US" dirty="0"/>
              <a:t>are random but </a:t>
            </a:r>
            <a:r>
              <a:rPr lang="en-US" dirty="0">
                <a:solidFill>
                  <a:srgbClr val="0070C0"/>
                </a:solidFill>
              </a:rPr>
              <a:t>sensory events </a:t>
            </a:r>
            <a:r>
              <a:rPr lang="en-US" dirty="0"/>
              <a:t>deterministic (mostly)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94A13-3541-7648-8C50-4906431B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413465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50FF-9BCF-4740-807B-C52D80EA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19515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Similarities of ideal solutions: </a:t>
            </a:r>
            <a:br>
              <a:rPr lang="en-US" dirty="0"/>
            </a:br>
            <a:r>
              <a:rPr lang="en-US" dirty="0"/>
              <a:t>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for Quantum selections in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sensory selections in </a:t>
            </a:r>
            <a:r>
              <a:rPr lang="en-US" sz="2800" b="1" dirty="0">
                <a:solidFill>
                  <a:srgbClr val="0070C0"/>
                </a:solidFill>
              </a:rPr>
              <a:t>blue.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075D2-1E04-2A4C-92AE-6B16F469D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9819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Should select among many alternatives ‘already there’.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Photon or electron exposes one photographic grain in whole film.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Sensory shape could be one of very many objects recognizable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Should select alternatives in configuration spaces with very large numbers of dimensions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Entangled particles require 3 dimensions for each particle.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Recognizable objects appear in very many possible transformations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Should be very fast, so outcome ‘pops into existence’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selection of one photographic grain collapses whole state, and quicky produces (e.g.) just one exposed grain in a film.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Our sensory mind can rapidly recognize objects.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70C0"/>
                </a:solidFill>
              </a:rPr>
              <a:t>Especially dangerous objects!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C4DF7-C96F-7148-8ED5-1FC133D5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</p:spTree>
    <p:extLst>
      <p:ext uri="{BB962C8B-B14F-4D97-AF65-F5344CB8AC3E}">
        <p14:creationId xmlns:p14="http://schemas.microsoft.com/office/powerpoint/2010/main" val="306146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50FF-9BCF-4740-807B-C52D80EA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Bayes in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quantum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0070C0"/>
                </a:solidFill>
              </a:rPr>
              <a:t>sensory</a:t>
            </a:r>
            <a:r>
              <a:rPr lang="en-US" sz="4000" dirty="0"/>
              <a:t> steps</a:t>
            </a:r>
            <a:endParaRPr lang="en-US" sz="4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075D2-1E04-2A4C-92AE-6B16F469D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144" y="1825625"/>
                <a:ext cx="8601978" cy="4530726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Both very similar (identical?) to Bayesian updating.   Simple logic.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Senses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Credence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P</a:t>
                </a:r>
                <a:r>
                  <a:rPr lang="en-US" sz="2400" dirty="0">
                    <a:solidFill>
                      <a:srgbClr val="0070C0"/>
                    </a:solidFill>
                  </a:rPr>
                  <a:t> of hypothesis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H</a:t>
                </a:r>
                <a:r>
                  <a:rPr lang="en-US" sz="2400" dirty="0">
                    <a:solidFill>
                      <a:srgbClr val="0070C0"/>
                    </a:solidFill>
                  </a:rPr>
                  <a:t> for sensation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E</a:t>
                </a:r>
                <a:r>
                  <a:rPr lang="en-US" sz="2400" dirty="0">
                    <a:solidFill>
                      <a:srgbClr val="0070C0"/>
                    </a:solidFill>
                  </a:rPr>
                  <a:t>   is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</a:t>
                </a:r>
                <a:br>
                  <a:rPr lang="en-US" sz="2400" dirty="0"/>
                </a:br>
                <a:r>
                  <a:rPr lang="en-US" sz="2400" dirty="0"/>
                  <a:t>Infer as if by calculation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: Bayes rule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2100" b="1" dirty="0"/>
                  <a:t>Definition</a:t>
                </a:r>
                <a:r>
                  <a:rPr lang="en-US" sz="21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after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100" dirty="0"/>
              </a:p>
              <a:p>
                <a:pPr>
                  <a:lnSpc>
                    <a:spcPct val="110000"/>
                  </a:lnSpc>
                </a:pP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Quantum measurement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</a:rPr>
                  <a:t>E</a:t>
                </a:r>
                <a:r>
                  <a:rPr lang="en-US" sz="2300" dirty="0">
                    <a:solidFill>
                      <a:schemeClr val="accent6">
                        <a:lumMod val="75000"/>
                      </a:schemeClr>
                    </a:solidFill>
                  </a:rPr>
                  <a:t> is 1</a:t>
                </a:r>
                <a:r>
                  <a:rPr lang="en-US" sz="2300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st</a:t>
                </a:r>
                <a:r>
                  <a:rPr lang="en-US" sz="2300" dirty="0">
                    <a:solidFill>
                      <a:schemeClr val="accent6">
                        <a:lumMod val="75000"/>
                      </a:schemeClr>
                    </a:solidFill>
                  </a:rPr>
                  <a:t> state preparation, </a:t>
                </a:r>
                <a:r>
                  <a:rPr lang="en-US" sz="2300" b="1" dirty="0">
                    <a:solidFill>
                      <a:schemeClr val="accent6">
                        <a:lumMod val="75000"/>
                      </a:schemeClr>
                    </a:solidFill>
                  </a:rPr>
                  <a:t>H</a:t>
                </a:r>
                <a:r>
                  <a:rPr lang="en-US" sz="2300" dirty="0">
                    <a:solidFill>
                      <a:schemeClr val="accent6">
                        <a:lumMod val="75000"/>
                      </a:schemeClr>
                    </a:solidFill>
                  </a:rPr>
                  <a:t> is 2</a:t>
                </a:r>
                <a:r>
                  <a:rPr lang="en-US" sz="2300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nd</a:t>
                </a:r>
                <a:r>
                  <a:rPr lang="en-US" sz="2300" dirty="0">
                    <a:solidFill>
                      <a:schemeClr val="accent6">
                        <a:lumMod val="75000"/>
                      </a:schemeClr>
                    </a:solidFill>
                  </a:rPr>
                  <a:t> measurement</a:t>
                </a:r>
                <a:endParaRPr lang="en-US" sz="2300" dirty="0"/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Experimenter first selects when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(preparation succeeded), </a:t>
                </a:r>
                <a:br>
                  <a:rPr lang="en-US" sz="2400" dirty="0"/>
                </a:br>
                <a:r>
                  <a:rPr lang="en-US" sz="2400" dirty="0"/>
                  <a:t>then a 2</a:t>
                </a:r>
                <a:r>
                  <a:rPr lang="en-US" sz="2400" baseline="30000" dirty="0"/>
                  <a:t>nd</a:t>
                </a:r>
                <a:r>
                  <a:rPr lang="en-US" sz="2400" dirty="0"/>
                  <a:t> measurement selects again by the H probabilities: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100" dirty="0">
                    <a:solidFill>
                      <a:schemeClr val="tx1"/>
                    </a:solidFill>
                  </a:rPr>
                  <a:t>This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after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– by definition above.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100" dirty="0">
                    <a:solidFill>
                      <a:schemeClr val="tx1"/>
                    </a:solidFill>
                  </a:rPr>
                  <a:t>If H and E commute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𝐸𝐻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𝐻𝐸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, their order can be reversed, so</a:t>
                </a:r>
                <a:br>
                  <a:rPr lang="en-US" sz="2100" dirty="0">
                    <a:solidFill>
                      <a:schemeClr val="tx1"/>
                    </a:solidFill>
                  </a:rPr>
                </a:br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after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:br>
                  <a:rPr lang="en-US" sz="2100" dirty="0">
                    <a:solidFill>
                      <a:schemeClr val="tx1"/>
                    </a:solidFill>
                  </a:rPr>
                </a:br>
                <a:r>
                  <a:rPr lang="en-US" sz="2100" dirty="0">
                    <a:solidFill>
                      <a:schemeClr val="tx1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         </a:t>
                </a:r>
                <a:r>
                  <a:rPr lang="en-US" sz="2100" dirty="0"/>
                  <a:t>– exactly Bayes again.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E075D2-1E04-2A4C-92AE-6B16F469D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144" y="1825625"/>
                <a:ext cx="8601978" cy="4530726"/>
              </a:xfrm>
              <a:blipFill>
                <a:blip r:embed="rId3"/>
                <a:stretch>
                  <a:fillRect l="-885" t="-559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C4DF7-C96F-7148-8ED5-1FC133D5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J Thompson    -    LLNL-PRES-833132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FC561-56FE-C743-A88F-96B6B616BEB9}"/>
              </a:ext>
            </a:extLst>
          </p:cNvPr>
          <p:cNvSpPr txBox="1"/>
          <p:nvPr/>
        </p:nvSpPr>
        <p:spPr>
          <a:xfrm>
            <a:off x="7191863" y="5710020"/>
            <a:ext cx="195213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Earman</a:t>
            </a:r>
            <a:r>
              <a:rPr lang="en-US" dirty="0"/>
              <a:t>(2020) </a:t>
            </a:r>
          </a:p>
          <a:p>
            <a:r>
              <a:rPr lang="en-US" dirty="0" err="1"/>
              <a:t>Busemeyer</a:t>
            </a:r>
            <a:r>
              <a:rPr lang="en-US" dirty="0"/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36818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11206</TotalTime>
  <Words>1974</Words>
  <Application>Microsoft Macintosh PowerPoint</Application>
  <PresentationFormat>On-screen Show (4:3)</PresentationFormat>
  <Paragraphs>204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Getting Quantum Measurements to do something Useful in Cognitive Psychology   Design of a  Quantum-Like Epistemic Engine  for Fast Object Observations</vt:lpstr>
      <vt:lpstr>Outline</vt:lpstr>
      <vt:lpstr>Quantum Measurement Problem</vt:lpstr>
      <vt:lpstr>Classical Solutions Proposed</vt:lpstr>
      <vt:lpstr>Sensory Object-Recognition Problem</vt:lpstr>
      <vt:lpstr>Mechanical Solutions Proposed</vt:lpstr>
      <vt:lpstr>Similarities (or not) of the two kinds of Observations?</vt:lpstr>
      <vt:lpstr>Similarities of ideal solutions:    for Quantum selections in green, sensory selections in blue.</vt:lpstr>
      <vt:lpstr>Bayes in quantum and sensory steps</vt:lpstr>
      <vt:lpstr>Quantum and sensory states can contain Correlations and Entanglements</vt:lpstr>
      <vt:lpstr>A Design proposal</vt:lpstr>
      <vt:lpstr>Structure of the QLEE:  Quantum-like Epistemic Engine </vt:lpstr>
      <vt:lpstr>But this is Slow with  Standard Quantum Mechanics</vt:lpstr>
      <vt:lpstr>Speed up by some new physics:</vt:lpstr>
      <vt:lpstr>Theory Predictions to Test</vt:lpstr>
      <vt:lpstr>Where is this Quantum Engine?</vt:lpstr>
      <vt:lpstr>Summary  </vt:lpstr>
      <vt:lpstr>Extra slides</vt:lpstr>
      <vt:lpstr>Connecting Quantum Observations                with Sensory Observations</vt:lpstr>
      <vt:lpstr>Connection with  Predictive Processing</vt:lpstr>
      <vt:lpstr>Joint Probabilities in  Predictive Processing theories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quantum physics really connected to consciousness?</dc:title>
  <dc:creator>Ian Thompson</dc:creator>
  <cp:lastModifiedBy>Thompson, Ian J.</cp:lastModifiedBy>
  <cp:revision>186</cp:revision>
  <cp:lastPrinted>2022-02-28T05:57:29Z</cp:lastPrinted>
  <dcterms:created xsi:type="dcterms:W3CDTF">2021-12-31T01:19:13Z</dcterms:created>
  <dcterms:modified xsi:type="dcterms:W3CDTF">2022-03-25T19:27:29Z</dcterms:modified>
</cp:coreProperties>
</file>