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7"/>
  </p:notesMasterIdLst>
  <p:sldIdLst>
    <p:sldId id="257" r:id="rId2"/>
    <p:sldId id="309" r:id="rId3"/>
    <p:sldId id="300" r:id="rId4"/>
    <p:sldId id="301" r:id="rId5"/>
    <p:sldId id="313" r:id="rId6"/>
    <p:sldId id="302" r:id="rId7"/>
    <p:sldId id="308" r:id="rId8"/>
    <p:sldId id="305" r:id="rId9"/>
    <p:sldId id="303" r:id="rId10"/>
    <p:sldId id="306" r:id="rId11"/>
    <p:sldId id="307" r:id="rId12"/>
    <p:sldId id="269" r:id="rId13"/>
    <p:sldId id="264" r:id="rId14"/>
    <p:sldId id="280" r:id="rId15"/>
    <p:sldId id="310" r:id="rId16"/>
    <p:sldId id="272" r:id="rId17"/>
    <p:sldId id="283" r:id="rId18"/>
    <p:sldId id="284" r:id="rId19"/>
    <p:sldId id="316" r:id="rId20"/>
    <p:sldId id="317" r:id="rId21"/>
    <p:sldId id="321" r:id="rId22"/>
    <p:sldId id="322" r:id="rId23"/>
    <p:sldId id="266" r:id="rId24"/>
    <p:sldId id="320" r:id="rId25"/>
    <p:sldId id="298" r:id="rId26"/>
    <p:sldId id="292" r:id="rId27"/>
    <p:sldId id="258" r:id="rId28"/>
    <p:sldId id="259" r:id="rId29"/>
    <p:sldId id="293" r:id="rId30"/>
    <p:sldId id="312" r:id="rId31"/>
    <p:sldId id="315" r:id="rId32"/>
    <p:sldId id="289" r:id="rId33"/>
    <p:sldId id="290" r:id="rId34"/>
    <p:sldId id="314" r:id="rId35"/>
    <p:sldId id="291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073"/>
    <p:restoredTop sz="86493"/>
  </p:normalViewPr>
  <p:slideViewPr>
    <p:cSldViewPr snapToGrid="0" snapToObjects="1">
      <p:cViewPr varScale="1">
        <p:scale>
          <a:sx n="133" d="100"/>
          <a:sy n="133" d="100"/>
        </p:scale>
        <p:origin x="880" y="200"/>
      </p:cViewPr>
      <p:guideLst/>
    </p:cSldViewPr>
  </p:slideViewPr>
  <p:outlineViewPr>
    <p:cViewPr>
      <p:scale>
        <a:sx n="33" d="100"/>
        <a:sy n="33" d="100"/>
      </p:scale>
      <p:origin x="0" y="-342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035B8-2509-ED44-9D8A-609F2CEB8317}" type="datetimeFigureOut">
              <a:rPr lang="en-US" smtClean="0"/>
              <a:t>7/27/21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F8B4-DAFC-AD42-982E-076DB8F9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8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1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28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73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5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23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C68D-7150-EA4A-B9DC-1B7FC41C0C3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909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9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05C68D-7150-EA4A-B9DC-1B7FC41C0C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32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29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32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90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5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4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78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33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52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07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98F8B4-DAFC-AD42-982E-076DB8F9BB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6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F6556-6385-9C42-AD14-67283986FEC4}" type="datetime1">
              <a:rPr lang="en-US" smtClean="0"/>
              <a:t>7/27/21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31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A83C8-A623-7343-8C78-17756C1F835F}" type="datetime1">
              <a:rPr lang="en-US" smtClean="0"/>
              <a:t>7/27/21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8855D-EEC8-734D-A121-8945DD06A177}" type="datetime1">
              <a:rPr lang="en-US" smtClean="0"/>
              <a:t>7/27/21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8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7F63-71CD-1847-BCAC-C8BE384EE829}" type="datetime1">
              <a:rPr lang="en-US" smtClean="0"/>
              <a:t>7/27/21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E09B2-6401-9048-8D06-593C0F14F8C0}" type="datetime1">
              <a:rPr lang="en-US" smtClean="0"/>
              <a:t>7/27/21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5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0600F-6F6C-F34F-AE66-0ECC723B1F66}" type="datetime1">
              <a:rPr lang="en-US" smtClean="0"/>
              <a:t>7/27/21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9E95-3C7F-FD4E-BB9B-E404E7E8F692}" type="datetime1">
              <a:rPr lang="en-US" smtClean="0"/>
              <a:t>7/27/21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36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1074-A01E-2542-8489-F7D58AAF1044}" type="datetime1">
              <a:rPr lang="en-US" smtClean="0"/>
              <a:t>7/27/21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4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AC3E7-A9B5-1D41-8E1D-1C90642398E3}" type="datetime1">
              <a:rPr lang="en-US" smtClean="0"/>
              <a:t>7/27/21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2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1493-04BE-C84E-B6C7-1ACDE8887869}" type="datetime1">
              <a:rPr lang="en-US" smtClean="0"/>
              <a:t>7/27/21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5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423-A203-744C-9FDD-94EDFD817810}" type="datetime1">
              <a:rPr lang="en-US" smtClean="0"/>
              <a:t>7/27/21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8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85147-D73F-9C4C-8275-FC65AD595D59}" type="datetime1">
              <a:rPr lang="en-US" smtClean="0"/>
              <a:t>7/27/21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Ian Thompson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53A93-0229-F743-A9B6-D3D49CF8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34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0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3.mp4"/><Relationship Id="rId9" Type="http://schemas.openxmlformats.org/officeDocument/2006/relationships/image" Target="../media/image1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djoint_state_method" TargetMode="External"/><Relationship Id="rId2" Type="http://schemas.openxmlformats.org/officeDocument/2006/relationships/hyperlink" Target="https://en.wikipedia.org/wiki/Backpropagation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2241-269A-4F47-B9B1-984249553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052" y="755374"/>
            <a:ext cx="7812157" cy="35383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b="1" dirty="0"/>
              <a:t>How the Non-Physical Influences </a:t>
            </a:r>
            <a:br>
              <a:rPr lang="en-US" sz="4800" b="1" dirty="0"/>
            </a:br>
            <a:r>
              <a:rPr lang="en-US" sz="4800" b="1" dirty="0"/>
              <a:t>Physics and Physiology: </a:t>
            </a:r>
            <a:br>
              <a:rPr lang="en-US" sz="5400" b="1" dirty="0"/>
            </a:br>
            <a:r>
              <a:rPr lang="en-US" sz="4000" b="1" dirty="0"/>
              <a:t>a proposal</a:t>
            </a:r>
            <a:endParaRPr lang="en-US" sz="5400" b="1" cap="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BA7061-43DD-0441-A697-632118A1C6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130" y="4729473"/>
            <a:ext cx="6858000" cy="1625027"/>
          </a:xfrm>
        </p:spPr>
        <p:txBody>
          <a:bodyPr>
            <a:normAutofit/>
          </a:bodyPr>
          <a:lstStyle/>
          <a:p>
            <a:r>
              <a:rPr lang="en-US" sz="2000" cap="none" dirty="0"/>
              <a:t>Ian Thompson Ph.D</a:t>
            </a:r>
            <a:r>
              <a:rPr lang="en-US" sz="2000" dirty="0"/>
              <a:t>.</a:t>
            </a:r>
            <a:endParaRPr lang="en-US" sz="2000" cap="none" dirty="0"/>
          </a:p>
          <a:p>
            <a:r>
              <a:rPr lang="en-US" sz="1600" dirty="0" err="1"/>
              <a:t>www.ianthompson.org</a:t>
            </a:r>
            <a:endParaRPr lang="en-US" sz="1600" dirty="0"/>
          </a:p>
          <a:p>
            <a:r>
              <a:rPr lang="en-US" sz="1600" dirty="0"/>
              <a:t>Livermore, California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09A366-B003-2045-AF6C-E55FA7A4C232}"/>
              </a:ext>
            </a:extLst>
          </p:cNvPr>
          <p:cNvSpPr txBox="1"/>
          <p:nvPr/>
        </p:nvSpPr>
        <p:spPr>
          <a:xfrm>
            <a:off x="248185" y="6420937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(v7)</a:t>
            </a:r>
          </a:p>
        </p:txBody>
      </p:sp>
    </p:spTree>
    <p:extLst>
      <p:ext uri="{BB962C8B-B14F-4D97-AF65-F5344CB8AC3E}">
        <p14:creationId xmlns:p14="http://schemas.microsoft.com/office/powerpoint/2010/main" val="562526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96429-4064-6344-B521-A616513BF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Lagrangian coefficients fixed?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9E781-BEBF-C740-A7E4-DC1E6BD0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88779" cy="4351338"/>
          </a:xfrm>
        </p:spPr>
        <p:txBody>
          <a:bodyPr>
            <a:normAutofit/>
          </a:bodyPr>
          <a:lstStyle/>
          <a:p>
            <a:r>
              <a:rPr lang="en-US" dirty="0"/>
              <a:t>Many people think so. </a:t>
            </a:r>
          </a:p>
          <a:p>
            <a:pPr lvl="1"/>
            <a:r>
              <a:rPr lang="en-US" dirty="0"/>
              <a:t>See ‘Parameters of the Standard Model’ in Wikipedia.</a:t>
            </a:r>
          </a:p>
          <a:p>
            <a:r>
              <a:rPr lang="en-US" dirty="0"/>
              <a:t>But these observed values are not the starting parameters.</a:t>
            </a:r>
          </a:p>
          <a:p>
            <a:r>
              <a:rPr lang="en-US" dirty="0"/>
              <a:t>RATHER:</a:t>
            </a:r>
          </a:p>
          <a:p>
            <a:pPr lvl="1"/>
            <a:r>
              <a:rPr lang="en-US" dirty="0"/>
              <a:t>By a process called ‘renormalization’, the initial numbers are tuned to give the observed numbers as output.</a:t>
            </a:r>
          </a:p>
          <a:p>
            <a:r>
              <a:rPr lang="en-US" dirty="0"/>
              <a:t>But renormalization method is not fixed in theory.</a:t>
            </a:r>
          </a:p>
          <a:p>
            <a:pPr lvl="1"/>
            <a:r>
              <a:rPr lang="en-US" dirty="0"/>
              <a:t>Method could be fine-tuned depending on place and time! </a:t>
            </a:r>
          </a:p>
          <a:p>
            <a:pPr lvl="1"/>
            <a:r>
              <a:rPr lang="en-US" dirty="0"/>
              <a:t>Starting numbers </a:t>
            </a:r>
            <a:r>
              <a:rPr lang="en-US" u="sng" dirty="0"/>
              <a:t>could</a:t>
            </a:r>
            <a:r>
              <a:rPr lang="en-US" dirty="0"/>
              <a:t> give varying masses and charges.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E3707-5CF7-4144-8B7F-33717975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2FEB7-A443-A34E-B010-2650429B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8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7A4E1-73D7-6344-A57A-D4041EFD9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43" y="365126"/>
            <a:ext cx="8495818" cy="1325563"/>
          </a:xfrm>
        </p:spPr>
        <p:txBody>
          <a:bodyPr/>
          <a:lstStyle/>
          <a:p>
            <a:r>
              <a:rPr lang="en-US" dirty="0"/>
              <a:t>Have Charge Variations been seen?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809A0-DF6A-8E41-AA18-48AF8B7BB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7171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Perhaps comparing with very distant stars:</a:t>
            </a:r>
          </a:p>
          <a:p>
            <a:pPr>
              <a:lnSpc>
                <a:spcPct val="110000"/>
              </a:lnSpc>
            </a:pPr>
            <a:r>
              <a:rPr lang="en-US" dirty="0"/>
              <a:t>John Webb </a:t>
            </a:r>
            <a:r>
              <a:rPr lang="en-US" i="1" dirty="0"/>
              <a:t>et al</a:t>
            </a:r>
            <a:r>
              <a:rPr lang="en-US" dirty="0"/>
              <a:t>, (2001, 2011):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Measured variations in ratios of frequencies of spectral lines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Found evidence that the electron charge </a:t>
            </a:r>
            <a:r>
              <a:rPr lang="en-US" i="1" dirty="0">
                <a:latin typeface="Times" pitchFamily="2" charset="0"/>
              </a:rPr>
              <a:t>q</a:t>
            </a:r>
            <a:r>
              <a:rPr lang="en-US" dirty="0"/>
              <a:t> is very slightly smaller for distant stars (that is, in the past), </a:t>
            </a:r>
            <a:br>
              <a:rPr lang="en-US" dirty="0"/>
            </a:br>
            <a:r>
              <a:rPr lang="en-US" dirty="0"/>
              <a:t>by 1 part in 10</a:t>
            </a:r>
            <a:r>
              <a:rPr lang="en-US" baseline="30000" dirty="0"/>
              <a:t>5:</a:t>
            </a:r>
          </a:p>
          <a:p>
            <a:pPr>
              <a:lnSpc>
                <a:spcPct val="110000"/>
              </a:lnSpc>
            </a:pPr>
            <a:r>
              <a:rPr lang="en-US" dirty="0"/>
              <a:t>So: variations are conceivable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EABADF-8496-7D42-A32F-547207510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99387-0393-A541-B55F-4BAAFC06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1F6C8C-1AD2-B246-842B-3C63BDBC1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7907" y="2285583"/>
            <a:ext cx="3708297" cy="27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66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F330-E4F6-F341-83E1-0C283C03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39484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Non-physical Effects on the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7A31-3A1E-7A4C-8735-0E1C4E1AA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46889"/>
            <a:ext cx="7886700" cy="4509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Our idea: </a:t>
            </a:r>
          </a:p>
          <a:p>
            <a:r>
              <a:rPr lang="en-US" dirty="0"/>
              <a:t>the fine-tuned parameters (masses, charges) can be varied locally in order to achieve ends in nature.</a:t>
            </a:r>
          </a:p>
          <a:p>
            <a:pPr marL="0" indent="0">
              <a:buNone/>
            </a:pP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We will focus on electric charges. </a:t>
            </a:r>
          </a:p>
          <a:p>
            <a:r>
              <a:rPr lang="en-US" dirty="0"/>
              <a:t>Physicists have proposed varying charges over the age of the universe. </a:t>
            </a:r>
          </a:p>
          <a:p>
            <a:r>
              <a:rPr lang="en-US" dirty="0"/>
              <a:t>Now we propose to vary it over micro-seconds, </a:t>
            </a:r>
            <a:br>
              <a:rPr lang="en-US" dirty="0"/>
            </a:br>
            <a:r>
              <a:rPr lang="en-US" dirty="0"/>
              <a:t>and within living organisms.   </a:t>
            </a:r>
            <a:br>
              <a:rPr lang="en-US" dirty="0"/>
            </a:br>
            <a:r>
              <a:rPr lang="en-US" dirty="0"/>
              <a:t>A new idea.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1CD21-7CD8-5142-92F2-EBA63BBA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ADBE4-0CEE-854C-B178-FB4247AD3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188450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C020-BED7-EE4E-9A47-CFFF13C46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Varying Electric Charge as a  </a:t>
            </a:r>
            <a:br>
              <a:rPr lang="en-US" sz="4000" dirty="0"/>
            </a:br>
            <a:r>
              <a:rPr lang="en-US" sz="4000" dirty="0"/>
              <a:t>          Non-physical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7186E-74B1-A845-A9E5-E778815B7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5231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new discrete degree inside quantum field theory:</a:t>
            </a:r>
          </a:p>
          <a:p>
            <a:r>
              <a:rPr lang="en-US" dirty="0"/>
              <a:t>‘Targets’ received into the physics of physiological systems</a:t>
            </a:r>
          </a:p>
          <a:p>
            <a:pPr lvl="1"/>
            <a:r>
              <a:rPr lang="en-US" dirty="0"/>
              <a:t>Final causes set targets (ends), to determine the ‘means’</a:t>
            </a:r>
          </a:p>
          <a:p>
            <a:pPr lvl="1"/>
            <a:r>
              <a:rPr lang="en-US" dirty="0"/>
              <a:t>Reach targets by adjusting electric parameters of physical fields.</a:t>
            </a:r>
          </a:p>
          <a:p>
            <a:r>
              <a:rPr lang="en-US" dirty="0"/>
              <a:t>This is real fine-tuning, </a:t>
            </a:r>
          </a:p>
          <a:p>
            <a:pPr lvl="1"/>
            <a:r>
              <a:rPr lang="en-US" dirty="0"/>
              <a:t>not gradually over whole universe (or fixing in the Big Bang),</a:t>
            </a:r>
          </a:p>
          <a:p>
            <a:pPr lvl="1"/>
            <a:r>
              <a:rPr lang="en-US" dirty="0"/>
              <a:t>but </a:t>
            </a:r>
            <a:r>
              <a:rPr lang="en-US" u="sng" dirty="0"/>
              <a:t>differently at each time in each place </a:t>
            </a:r>
            <a:r>
              <a:rPr lang="en-US" dirty="0"/>
              <a:t>in an organism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C00000"/>
                </a:solidFill>
              </a:rPr>
              <a:t>“Local”, not “global” physics variations!</a:t>
            </a:r>
          </a:p>
          <a:p>
            <a:r>
              <a:rPr lang="en-US" dirty="0"/>
              <a:t>We suggest that this is specific to living organisms. That it occurs at all scales of psychology and biology: every day and every second of our lives.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88184-84EC-3D45-8166-C51FDE59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D6DE5E-39BF-8F4C-8319-E0B4D33DA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2423061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54A1-157D-DA44-9A65-BA91FEA3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Forces  </a:t>
            </a:r>
            <a:r>
              <a:rPr lang="en-US" sz="2800" dirty="0"/>
              <a:t>(inverse square law)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94300"/>
                <a:ext cx="8283856" cy="4998573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The electric force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on charge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at position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and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/>
                  <a:t>at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r>
                  <a:rPr lang="en-US" sz="2400" dirty="0"/>
                  <a:t> is:</a:t>
                </a:r>
              </a:p>
              <a:p>
                <a:pPr marL="0" indent="0">
                  <a:buNone/>
                </a:pPr>
                <a:endParaRPr lang="en-US" sz="800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457200" lvl="1" indent="0">
                  <a:buNone/>
                </a:pPr>
                <a:r>
                  <a:rPr lang="en-US" sz="2000" dirty="0"/>
                  <a:t>This force is proportional to the product of the charges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br>
                  <a:rPr lang="en-US" sz="2000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It</m:t>
                    </m:r>
                  </m:oMath>
                </a14:m>
                <a:r>
                  <a:rPr lang="en-US" sz="2000" dirty="0"/>
                  <a:t> depends inversely on the square of the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 between the two particles. </a:t>
                </a:r>
                <a:br>
                  <a:rPr lang="en-US" sz="2000" dirty="0"/>
                </a:br>
                <a:r>
                  <a:rPr lang="en-US" sz="2000" dirty="0"/>
                  <a:t>There is an overall scale factor of 1/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𝜋𝜀</m:t>
                    </m:r>
                  </m:oMath>
                </a14:m>
                <a:r>
                  <a:rPr lang="en-US" sz="2000" dirty="0"/>
                  <a:t> </a:t>
                </a:r>
                <a:br>
                  <a:rPr lang="en-US" sz="2000" dirty="0"/>
                </a:br>
                <a:r>
                  <a:rPr lang="en-US" sz="2000" dirty="0"/>
                  <a:t>depending on ‘electric permittivity’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This is </a:t>
                </a:r>
                <a:r>
                  <a:rPr lang="en-US" sz="2000" u="sng" dirty="0"/>
                  <a:t>Coulomb</a:t>
                </a:r>
                <a:r>
                  <a:rPr lang="en-US" sz="2000" dirty="0"/>
                  <a:t>’s well-known inverse-square law.</a:t>
                </a:r>
                <a:br>
                  <a:rPr lang="en-US" sz="2800" dirty="0"/>
                </a:br>
                <a:endParaRPr lang="en-US" sz="2400" dirty="0"/>
              </a:p>
              <a:p>
                <a:pPr marL="0" indent="0">
                  <a:buNone/>
                </a:pPr>
                <a:r>
                  <a:rPr lang="en-US" sz="2400" u="sng" dirty="0"/>
                  <a:t>Varying</a:t>
                </a:r>
                <a:r>
                  <a:rPr lang="en-US" sz="2400" dirty="0"/>
                  <a:t>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 will vary force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sz="2400" dirty="0"/>
                  <a:t>. </a:t>
                </a:r>
                <a:br>
                  <a:rPr lang="en-US" sz="2400" dirty="0"/>
                </a:br>
                <a:r>
                  <a:rPr lang="en-US" sz="2400" dirty="0"/>
                  <a:t>Not a new force, but adjusting an existing one.</a:t>
                </a:r>
              </a:p>
              <a:p>
                <a:pPr marL="0" indent="0">
                  <a:buNone/>
                </a:pPr>
                <a:r>
                  <a:rPr lang="en-US" sz="2400" dirty="0"/>
                  <a:t>If mental input could vary any of the charges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</a:t>
                </a:r>
                <a:r>
                  <a:rPr lang="en-US" sz="24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en-US" sz="2400" dirty="0"/>
                  <a:t>, </a:t>
                </a:r>
                <a:br>
                  <a:rPr lang="en-US" sz="2400" dirty="0"/>
                </a:br>
                <a:r>
                  <a:rPr lang="en-US" sz="2400" dirty="0"/>
                  <a:t>then they could vary the forces on electrons and ions.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94300"/>
                <a:ext cx="8283856" cy="4998573"/>
              </a:xfrm>
              <a:blipFill>
                <a:blip r:embed="rId3"/>
                <a:stretch>
                  <a:fillRect l="-1225" t="-1519" b="-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101C4-1844-9947-B987-2C03FBFA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7D8A5-B9B5-6F4A-8A93-99EA4059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D430D-8951-3048-968E-D9053D397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888" y="3776760"/>
            <a:ext cx="1816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3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54A1-157D-DA44-9A65-BA91FEA3C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Permittivity Varies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94301"/>
                <a:ext cx="8197298" cy="5203964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sz="2400" dirty="0"/>
                  <a:t>Jacob </a:t>
                </a:r>
                <a:r>
                  <a:rPr lang="en-US" sz="2400" dirty="0" err="1"/>
                  <a:t>Beckenstein</a:t>
                </a:r>
                <a:r>
                  <a:rPr lang="en-US" sz="2400" dirty="0"/>
                  <a:t> (1982, 2002) showed very similar effects, while keeping charges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constant, is to vary </a:t>
                </a:r>
                <a:r>
                  <a:rPr lang="en-US" sz="2400" dirty="0" err="1"/>
                  <a:t>permittivities</a:t>
                </a:r>
                <a:r>
                  <a:rPr lang="en-US" sz="2400" dirty="0"/>
                  <a:t> </a:t>
                </a:r>
                <a:r>
                  <a:rPr lang="en-US" sz="2400" i="1" dirty="0">
                    <a:latin typeface="Symbol" pitchFamily="2" charset="2"/>
                  </a:rPr>
                  <a:t>e</a:t>
                </a:r>
                <a:r>
                  <a:rPr lang="en-US" sz="2400" baseline="-25000" dirty="0">
                    <a:latin typeface="Symbol" pitchFamily="2" charset="2"/>
                  </a:rPr>
                  <a:t>1</a:t>
                </a:r>
                <a:r>
                  <a:rPr lang="en-US" sz="2400" dirty="0"/>
                  <a:t>, </a:t>
                </a:r>
                <a:r>
                  <a:rPr lang="en-US" sz="2400" i="1" dirty="0">
                    <a:latin typeface="Symbol" pitchFamily="2" charset="2"/>
                  </a:rPr>
                  <a:t>e</a:t>
                </a:r>
                <a:r>
                  <a:rPr lang="en-US" sz="2400" baseline="-25000" dirty="0">
                    <a:latin typeface="Symbol" pitchFamily="2" charset="2"/>
                  </a:rPr>
                  <a:t>2</a:t>
                </a:r>
                <a:r>
                  <a:rPr lang="en-US" sz="2400" dirty="0"/>
                  <a:t>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br>
                  <a:rPr lang="en-US" sz="2400" dirty="0"/>
                </a:br>
                <a:r>
                  <a:rPr lang="en-US" sz="2400" dirty="0"/>
                  <a:t>Maxwell’s equations allow </a:t>
                </a:r>
                <a:r>
                  <a:rPr lang="en-US" sz="2400" dirty="0">
                    <a:latin typeface="Symbol" pitchFamily="2" charset="2"/>
                  </a:rPr>
                  <a:t>e</a:t>
                </a:r>
                <a:r>
                  <a:rPr lang="en-US" sz="2400" dirty="0"/>
                  <a:t> to to vary in dielectrics (capacitors):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i="1" dirty="0">
                                  <a:latin typeface="Symbol" pitchFamily="2" charset="2"/>
                                </a:rPr>
                                <m:t>e</m:t>
                              </m:r>
                              <m:r>
                                <m:rPr>
                                  <m:nor/>
                                </m:rPr>
                                <a:rPr lang="en-US" sz="2400" baseline="-25000" dirty="0">
                                  <a:latin typeface="Symbol" pitchFamily="2" charset="2"/>
                                </a:rPr>
                                <m:t>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400" i="1" dirty="0">
                                  <a:latin typeface="Symbol" pitchFamily="2" charset="2"/>
                                </a:rPr>
                                <m:t>e</m:t>
                              </m:r>
                              <m:r>
                                <a:rPr lang="en-US" sz="2400" b="0" i="1" baseline="-25000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sz="1800" dirty="0"/>
                  <a:t>               If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>
                        <a:latin typeface="Symbol" pitchFamily="2" charset="2"/>
                      </a:rPr>
                      <m:t>e</m:t>
                    </m:r>
                    <m:r>
                      <m:rPr>
                        <m:nor/>
                      </m:rPr>
                      <a:rPr lang="en-US" sz="1800" baseline="-25000" dirty="0">
                        <a:latin typeface="Symbol" pitchFamily="2" charset="2"/>
                      </a:rPr>
                      <m:t>1</m:t>
                    </m:r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>
                        <a:latin typeface="Symbol" pitchFamily="2" charset="2"/>
                      </a:rPr>
                      <m:t>e</m:t>
                    </m:r>
                    <m:r>
                      <a:rPr lang="en-US" sz="1800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i="1" dirty="0">
                        <a:latin typeface="Symbol" pitchFamily="2" charset="2"/>
                      </a:rPr>
                      <m:t>e</m:t>
                    </m:r>
                  </m:oMath>
                </a14:m>
                <a:r>
                  <a:rPr lang="en-US" sz="1800" dirty="0"/>
                  <a:t>, this reverts to standard Coulomb’s law on the previous page.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br>
                  <a:rPr lang="en-US" sz="2400" dirty="0"/>
                </a:br>
                <a:r>
                  <a:rPr lang="en-US" sz="2400" dirty="0"/>
                  <a:t>Physics is thus easier to vary just </a:t>
                </a:r>
                <a:r>
                  <a:rPr lang="en-US" sz="2400" dirty="0">
                    <a:latin typeface="Symbol" pitchFamily="2" charset="2"/>
                  </a:rPr>
                  <a:t>e, </a:t>
                </a:r>
                <a:r>
                  <a:rPr lang="en-US" sz="2400" dirty="0"/>
                  <a:t>not charges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lnSpc>
                    <a:spcPct val="105000"/>
                  </a:lnSpc>
                  <a:buNone/>
                </a:pPr>
                <a:endParaRPr lang="en-US" sz="2400" dirty="0"/>
              </a:p>
              <a:p>
                <a:pPr marL="0" indent="0">
                  <a:lnSpc>
                    <a:spcPct val="105000"/>
                  </a:lnSpc>
                  <a:buNone/>
                </a:pPr>
                <a:r>
                  <a:rPr lang="en-US" sz="2400" dirty="0"/>
                  <a:t>But here, </a:t>
                </a:r>
                <a:r>
                  <a:rPr lang="en-US" sz="2400" u="sng" dirty="0"/>
                  <a:t>permittivity variations even in vacuum</a:t>
                </a:r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59DF5D-164F-6746-8535-B132049016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94301"/>
                <a:ext cx="8197298" cy="5203964"/>
              </a:xfrm>
              <a:blipFill>
                <a:blip r:embed="rId3"/>
                <a:stretch>
                  <a:fillRect l="-1236" t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101C4-1844-9947-B987-2C03FBFA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BD430D-8951-3048-968E-D9053D397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848" y="4710896"/>
            <a:ext cx="18161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6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A9D3F-21A0-6B4E-B9C9-2EDA88FEE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98215B-2C1F-D14F-AD47-4AF3E4EAEC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24000"/>
                <a:ext cx="8227115" cy="4832351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lnSpc>
                    <a:spcPct val="134000"/>
                  </a:lnSpc>
                </a:pPr>
                <a:r>
                  <a:rPr lang="en-US" dirty="0"/>
                  <a:t>Even with increasing or decreasing local vacuum permittivity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e,</a:t>
                </a:r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the fields can still follow strict Maxwell equations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2400" dirty="0"/>
                  <a:t> 	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/>
                  <a:t> 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×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</m:d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</a:t>
                </a:r>
                <a:r>
                  <a:rPr lang="en-US" sz="2400" dirty="0"/>
                  <a:t>Keep permeability </a:t>
                </a:r>
                <a:r>
                  <a:rPr lang="en-US" sz="2400" dirty="0">
                    <a:latin typeface="Symbol" pitchFamily="2" charset="2"/>
                  </a:rPr>
                  <a:t>m</a:t>
                </a:r>
                <a:r>
                  <a:rPr lang="en-US" sz="2400" dirty="0"/>
                  <a:t> = 1/(</a:t>
                </a:r>
                <a:r>
                  <a:rPr lang="en-US" sz="2400" i="1" dirty="0"/>
                  <a:t>c</a:t>
                </a:r>
                <a:r>
                  <a:rPr lang="en-US" sz="2400" baseline="30000" dirty="0"/>
                  <a:t>2</a:t>
                </a:r>
                <a:r>
                  <a:rPr lang="en-US" sz="2400" dirty="0">
                    <a:latin typeface="Symbol" pitchFamily="2" charset="2"/>
                    <a:cs typeface="Sylfaen" panose="020F0502020204030204" pitchFamily="34" charset="0"/>
                  </a:rPr>
                  <a:t>e)  </a:t>
                </a:r>
                <a:r>
                  <a:rPr lang="en-US" sz="2400" dirty="0"/>
                  <a:t>so constant speed of light </a:t>
                </a:r>
                <a:r>
                  <a:rPr lang="en-US" sz="2400" i="1" dirty="0"/>
                  <a:t>c</a:t>
                </a:r>
                <a:r>
                  <a:rPr lang="en-US" sz="2400" dirty="0"/>
                  <a:t> (Einstein is happy) </a:t>
                </a:r>
                <a:br>
                  <a:rPr lang="en-US" dirty="0"/>
                </a:br>
                <a:endParaRPr lang="en-US" dirty="0"/>
              </a:p>
              <a:p>
                <a:pPr lvl="0"/>
                <a:r>
                  <a:rPr lang="en-US" dirty="0"/>
                  <a:t>The input to Maxwell equations is:</a:t>
                </a:r>
              </a:p>
              <a:p>
                <a:pPr lvl="1"/>
                <a:r>
                  <a:rPr lang="en-US" dirty="0"/>
                  <a:t>Initial values of electric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and magnetic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/>
                  <a:t>Electric charge density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and electric current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charges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r>
                  <a:rPr lang="en-US" u="sng" dirty="0"/>
                  <a:t>Electrostatics</a:t>
                </a:r>
                <a:r>
                  <a:rPr lang="en-US" dirty="0"/>
                  <a:t> is simpler:</a:t>
                </a:r>
              </a:p>
              <a:p>
                <a:pPr lvl="1"/>
                <a:r>
                  <a:rPr lang="en-US" dirty="0"/>
                  <a:t>Charge density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source of electric field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: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We can calculate e.g. how protein molecules move.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98215B-2C1F-D14F-AD47-4AF3E4EAEC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24000"/>
                <a:ext cx="8227115" cy="4832351"/>
              </a:xfrm>
              <a:blipFill>
                <a:blip r:embed="rId3"/>
                <a:stretch>
                  <a:fillRect l="-770" t="-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A201B-B7E0-2546-90ED-9A8E3BCA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2C329-9389-0947-A418-537500C2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9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40FE-BBB2-5C48-A199-E314AE4F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is </a:t>
            </a:r>
            <a:r>
              <a:rPr lang="en-US" u="sng" dirty="0"/>
              <a:t>not</a:t>
            </a:r>
            <a:r>
              <a:rPr lang="en-US" dirty="0"/>
              <a:t> always conserved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1FCBEB-695B-E34F-B400-FF232C743B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30425"/>
                <a:ext cx="7886700" cy="4786191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u="sng" dirty="0"/>
                  <a:t>Noether’s theorem</a:t>
                </a:r>
                <a:r>
                  <a:rPr lang="en-US" dirty="0"/>
                  <a:t> (Emmy </a:t>
                </a:r>
                <a:r>
                  <a:rPr lang="en-US" dirty="0" err="1"/>
                  <a:t>Noether</a:t>
                </a:r>
                <a:r>
                  <a:rPr lang="en-US" dirty="0"/>
                  <a:t>, 2015):</a:t>
                </a:r>
                <a:br>
                  <a:rPr lang="en-US" dirty="0"/>
                </a:br>
                <a:r>
                  <a:rPr lang="en-US" sz="2400" dirty="0"/>
                  <a:t>If physics laws depend on time, then energy and momentum are </a:t>
                </a:r>
                <a:r>
                  <a:rPr lang="en-US" sz="2400" u="sng" dirty="0"/>
                  <a:t>not</a:t>
                </a:r>
                <a:r>
                  <a:rPr lang="en-US" sz="2400" dirty="0"/>
                  <a:t> necessarily locally conserved.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dirty="0"/>
                  <a:t>Permittivity is now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 varying in time &amp; space.</a:t>
                </a:r>
                <a:br>
                  <a:rPr lang="en-US" dirty="0"/>
                </a:br>
                <a:r>
                  <a:rPr lang="en-US" dirty="0"/>
                  <a:t>So </a:t>
                </a:r>
                <a:r>
                  <a:rPr lang="en-US" u="sng" dirty="0"/>
                  <a:t>energy us not conserved</a:t>
                </a:r>
                <a:r>
                  <a:rPr lang="en-US" dirty="0"/>
                  <a:t>.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2400" dirty="0"/>
                  <a:t>For example:</a:t>
                </a:r>
              </a:p>
              <a:p>
                <a:pPr marL="0" indent="0">
                  <a:buNone/>
                </a:pPr>
                <a:r>
                  <a:rPr lang="en-US" sz="2400" dirty="0"/>
                  <a:t>      Electrostatic energy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 i="1" dirty="0">
                                <a:latin typeface="Symbol" pitchFamily="2" charset="2"/>
                              </a:rPr>
                              <m:t>e</m:t>
                            </m:r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den>
                        </m:f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2400" i="1" dirty="0">
                                <a:latin typeface="Symbol" pitchFamily="2" charset="2"/>
                              </a:rPr>
                              <m:t>e</m:t>
                            </m:r>
                            <m:d>
                              <m:d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den>
                        </m:f>
                      </m:e>
                    </m:d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dirty="0"/>
                  <a:t>Can still do physics calculations using electrostatics:</a:t>
                </a:r>
                <a:br>
                  <a:rPr lang="en-US" dirty="0"/>
                </a:br>
                <a:r>
                  <a:rPr lang="en-US" sz="800" dirty="0"/>
                  <a:t> 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600" i="1" dirty="0">
                                  <a:latin typeface="Symbol" pitchFamily="2" charset="2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en-US" sz="260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600" b="0" i="1" dirty="0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  <m:r>
                            <a:rPr lang="en-US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2600" i="1" dirty="0">
                                  <a:latin typeface="Symbol" pitchFamily="2" charset="2"/>
                                </a:rPr>
                                <m:t>e</m:t>
                              </m:r>
                              <m:d>
                                <m:dPr>
                                  <m:ctrlPr>
                                    <a:rPr lang="en-US" sz="2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600" i="1" dirty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sz="2600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600" i="1" dirty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6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sz="26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sz="2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6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1FCBEB-695B-E34F-B400-FF232C743B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30425"/>
                <a:ext cx="7886700" cy="4786191"/>
              </a:xfrm>
              <a:blipFill>
                <a:blip r:embed="rId3"/>
                <a:stretch>
                  <a:fillRect l="-1286" t="-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C3B11-F2AE-5047-833D-C3B6FF6BB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6781D-A4A7-E644-BAB5-0FDE03B7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35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01CBA-5424-BE43-8A93-83D1220D3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schemes</a:t>
            </a:r>
            <a:br>
              <a:rPr lang="en-US" dirty="0"/>
            </a:br>
            <a:r>
              <a:rPr lang="en-US" dirty="0"/>
              <a:t>trying to keep Conservation of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0B3DA-C8DB-844B-B645-71454656D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4"/>
            <a:ext cx="8068089" cy="4667249"/>
          </a:xfrm>
        </p:spPr>
        <p:txBody>
          <a:bodyPr>
            <a:normAutofit/>
          </a:bodyPr>
          <a:lstStyle/>
          <a:p>
            <a:r>
              <a:rPr lang="en-US" sz="2400" dirty="0"/>
              <a:t>Physics extensions have been proposed which keep </a:t>
            </a:r>
          </a:p>
          <a:p>
            <a:pPr lvl="1"/>
            <a:r>
              <a:rPr lang="en-US" sz="2000" dirty="0"/>
              <a:t>Energy conservation and </a:t>
            </a:r>
          </a:p>
          <a:p>
            <a:pPr lvl="1"/>
            <a:r>
              <a:rPr lang="en-US" sz="2000" dirty="0"/>
              <a:t>Causal closure of the physical.</a:t>
            </a:r>
          </a:p>
          <a:p>
            <a:r>
              <a:rPr lang="en-US" sz="2400" dirty="0"/>
              <a:t>For example:</a:t>
            </a:r>
          </a:p>
          <a:p>
            <a:pPr lvl="1"/>
            <a:r>
              <a:rPr lang="en-US" sz="2000" dirty="0"/>
              <a:t>Biased probabilities in quantum mechanics (John Eccles)</a:t>
            </a:r>
          </a:p>
          <a:p>
            <a:pPr lvl="1"/>
            <a:r>
              <a:rPr lang="en-US" sz="2000" dirty="0"/>
              <a:t>Varying time of probabilistic events (Henry Stapp)</a:t>
            </a:r>
          </a:p>
          <a:p>
            <a:pPr lvl="1"/>
            <a:r>
              <a:rPr lang="en-US" sz="2000" dirty="0"/>
              <a:t>Moving energy from one location to a nearby place</a:t>
            </a:r>
            <a:br>
              <a:rPr lang="en-US" sz="2000" dirty="0"/>
            </a:br>
            <a:r>
              <a:rPr lang="en-US" sz="2000" dirty="0"/>
              <a:t>But does not conserve energy locally.</a:t>
            </a:r>
          </a:p>
          <a:p>
            <a:pPr lvl="1"/>
            <a:r>
              <a:rPr lang="en-US" sz="2000" dirty="0"/>
              <a:t>Non-local entanglement (Amit Goswami)</a:t>
            </a:r>
            <a:br>
              <a:rPr lang="en-US" sz="2000" dirty="0"/>
            </a:br>
            <a:r>
              <a:rPr lang="en-US" sz="2000" dirty="0"/>
              <a:t>But cannot be used for signals.</a:t>
            </a:r>
          </a:p>
          <a:p>
            <a:r>
              <a:rPr lang="en-US" sz="2400" dirty="0"/>
              <a:t>Remember: changes in quantum chances are very small!</a:t>
            </a:r>
          </a:p>
          <a:p>
            <a:r>
              <a:rPr lang="en-US" sz="2400" dirty="0"/>
              <a:t>Electric changes are bigger.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8CD91E-A6B2-7D40-A1F7-BAA22C32D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5CC19-2CA5-4D42-8C0E-D7A971786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35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F657-D2E3-264C-8F40-0F8BDD6D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useful ends: Targets.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0AFFF6-091E-A74A-9D16-A0B6C76B7C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How does an organism vary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We have talked of final causes, ends, targets</a:t>
                </a:r>
              </a:p>
              <a:p>
                <a:r>
                  <a:rPr lang="en-US" dirty="0"/>
                  <a:t>Propose new discrete degree in the gap: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Outer-most non-physical (</a:t>
                </a:r>
                <a:r>
                  <a:rPr lang="en-US" dirty="0" err="1"/>
                  <a:t>eg.</a:t>
                </a:r>
                <a:r>
                  <a:rPr lang="en-US" dirty="0"/>
                  <a:t>  sensorimotor mind)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u="sng" dirty="0">
                    <a:solidFill>
                      <a:srgbClr val="7030A0"/>
                    </a:solidFill>
                  </a:rPr>
                  <a:t>Targets</a:t>
                </a:r>
                <a:r>
                  <a:rPr lang="en-US" dirty="0">
                    <a:solidFill>
                      <a:srgbClr val="7030A0"/>
                    </a:solidFill>
                  </a:rPr>
                  <a:t> set by nonphysical for required physics shape</a:t>
                </a:r>
              </a:p>
              <a:p>
                <a:pPr marL="971550" lvl="1" indent="-514350">
                  <a:buFont typeface="+mj-lt"/>
                  <a:buAutoNum type="arabicPeriod"/>
                </a:pPr>
                <a:r>
                  <a:rPr lang="en-US" dirty="0"/>
                  <a:t>The field Lagrangian is the inner-most physical degree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0AFFF6-091E-A74A-9D16-A0B6C76B7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219B6-03F4-3F46-87F3-2A5E4C03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3B6A4-02AF-BB46-A2F9-5F02ED51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BB0D5-1E09-D441-B730-59F7E55106CC}"/>
              </a:ext>
            </a:extLst>
          </p:cNvPr>
          <p:cNvSpPr txBox="1"/>
          <p:nvPr/>
        </p:nvSpPr>
        <p:spPr>
          <a:xfrm>
            <a:off x="1028696" y="3648949"/>
            <a:ext cx="1603446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Outermost</a:t>
            </a:r>
          </a:p>
          <a:p>
            <a:r>
              <a:rPr lang="en-US" dirty="0"/>
              <a:t>Non-physical</a:t>
            </a:r>
          </a:p>
          <a:p>
            <a:r>
              <a:rPr lang="en-US" dirty="0"/>
              <a:t>(sensorimotor)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C57C9-E70E-CF48-838B-D79006D39AF3}"/>
              </a:ext>
            </a:extLst>
          </p:cNvPr>
          <p:cNvSpPr txBox="1"/>
          <p:nvPr/>
        </p:nvSpPr>
        <p:spPr>
          <a:xfrm>
            <a:off x="5354789" y="3648950"/>
            <a:ext cx="1393303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Lagrangian</a:t>
            </a:r>
          </a:p>
          <a:p>
            <a:pPr algn="ctr"/>
            <a:r>
              <a:rPr lang="en-US" dirty="0"/>
              <a:t>Masses and Charges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2E67B-5BD0-DE4C-AF60-8B6DA5BA3E88}"/>
              </a:ext>
            </a:extLst>
          </p:cNvPr>
          <p:cNvSpPr txBox="1"/>
          <p:nvPr/>
        </p:nvSpPr>
        <p:spPr>
          <a:xfrm>
            <a:off x="7197094" y="3787449"/>
            <a:ext cx="1083602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</a:p>
          <a:p>
            <a:r>
              <a:rPr lang="en-US" dirty="0"/>
              <a:t>Fields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92A620-1953-C147-A829-C28E96797541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748092" y="4110615"/>
            <a:ext cx="449002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C8C2865-B444-A74A-B9B5-E4AB7D36DA63}"/>
              </a:ext>
            </a:extLst>
          </p:cNvPr>
          <p:cNvSpPr txBox="1"/>
          <p:nvPr/>
        </p:nvSpPr>
        <p:spPr>
          <a:xfrm>
            <a:off x="3554556" y="3659389"/>
            <a:ext cx="934542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>
                <a:solidFill>
                  <a:srgbClr val="7030A0"/>
                </a:solidFill>
              </a:rPr>
              <a:t>Targets</a:t>
            </a:r>
          </a:p>
          <a:p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C18C78-6139-7D4B-942D-5B9C1F81DA20}"/>
              </a:ext>
            </a:extLst>
          </p:cNvPr>
          <p:cNvCxnSpPr>
            <a:cxnSpLocks/>
            <a:stCxn id="25" idx="3"/>
            <a:endCxn id="7" idx="1"/>
          </p:cNvCxnSpPr>
          <p:nvPr/>
        </p:nvCxnSpPr>
        <p:spPr>
          <a:xfrm flipV="1">
            <a:off x="4489098" y="4110615"/>
            <a:ext cx="865691" cy="10439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474CAA6-C67D-844E-84B4-04BD58F20C13}"/>
              </a:ext>
            </a:extLst>
          </p:cNvPr>
          <p:cNvCxnSpPr>
            <a:cxnSpLocks/>
            <a:stCxn id="6" idx="3"/>
            <a:endCxn id="25" idx="1"/>
          </p:cNvCxnSpPr>
          <p:nvPr/>
        </p:nvCxnSpPr>
        <p:spPr>
          <a:xfrm>
            <a:off x="2632142" y="4110614"/>
            <a:ext cx="922414" cy="104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BB58547-B5F9-9A41-A00A-5594C927FB61}"/>
              </a:ext>
            </a:extLst>
          </p:cNvPr>
          <p:cNvSpPr txBox="1"/>
          <p:nvPr/>
        </p:nvSpPr>
        <p:spPr>
          <a:xfrm>
            <a:off x="2697972" y="3812566"/>
            <a:ext cx="807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Final</a:t>
            </a:r>
          </a:p>
          <a:p>
            <a:r>
              <a:rPr lang="en-US" dirty="0"/>
              <a:t>causes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060DC5-DE7A-BE4E-990C-C30C6C5B7EEC}"/>
                  </a:ext>
                </a:extLst>
              </p:cNvPr>
              <p:cNvSpPr txBox="1"/>
              <p:nvPr/>
            </p:nvSpPr>
            <p:spPr>
              <a:xfrm>
                <a:off x="4537769" y="3797888"/>
                <a:ext cx="89300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:r>
                  <a:rPr lang="en-US" dirty="0"/>
                  <a:t>Varys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060DC5-DE7A-BE4E-990C-C30C6C5B7E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769" y="3797888"/>
                <a:ext cx="893001" cy="646331"/>
              </a:xfrm>
              <a:prstGeom prst="rect">
                <a:avLst/>
              </a:prstGeom>
              <a:blipFill>
                <a:blip r:embed="rId4"/>
                <a:stretch>
                  <a:fillRect l="-5634" t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5773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DB38-F969-C641-974B-7F7BEA0FD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4730B-B09B-D345-BFC0-9CC20D1D68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Mind-Body problem and possible solutions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 Non-Physical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Finding a Soft Spot in quantum physics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Varying Electric Permittivity of the vacuum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Energy is not always conserved locally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‘Targets’ as a new level of physics for physiology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Numerical models of changing proteins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9277C5-9D0D-6945-A38C-FB144A153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06387-9466-2E41-97BD-ED0FCE1A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60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FD65E-2A2E-E442-8470-708FCFFB5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Targets in New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295A8-AC30-A842-867C-A301CBF9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976088" cy="3066860"/>
          </a:xfrm>
        </p:spPr>
        <p:txBody>
          <a:bodyPr>
            <a:normAutofit/>
          </a:bodyPr>
          <a:lstStyle/>
          <a:p>
            <a:r>
              <a:rPr lang="en-US" dirty="0"/>
              <a:t>Michael Levin (2012): cells need feedback system to</a:t>
            </a:r>
          </a:p>
          <a:p>
            <a:pPr marL="457200" lvl="1" indent="0">
              <a:buNone/>
            </a:pPr>
            <a:r>
              <a:rPr lang="en-US" dirty="0"/>
              <a:t>1) know the shape S it is supposed to achieve (target), </a:t>
            </a:r>
          </a:p>
          <a:p>
            <a:pPr marL="457200" lvl="1" indent="0">
              <a:buNone/>
            </a:pPr>
            <a:r>
              <a:rPr lang="en-US" dirty="0"/>
              <a:t>2) tell if its current shape S</a:t>
            </a:r>
            <a:r>
              <a:rPr lang="en-US" baseline="-25000" dirty="0"/>
              <a:t>0</a:t>
            </a:r>
            <a:r>
              <a:rPr lang="en-US" dirty="0"/>
              <a:t> differs from this target, </a:t>
            </a:r>
          </a:p>
          <a:p>
            <a:pPr marL="457200" lvl="1" indent="0">
              <a:buNone/>
            </a:pPr>
            <a:r>
              <a:rPr lang="en-US" dirty="0"/>
              <a:t>3) compute means-ends analysis to get from S</a:t>
            </a:r>
            <a:r>
              <a:rPr lang="en-US" baseline="-25000" dirty="0"/>
              <a:t>0</a:t>
            </a:r>
            <a:r>
              <a:rPr lang="en-US" dirty="0"/>
              <a:t> to S, </a:t>
            </a:r>
          </a:p>
          <a:p>
            <a:pPr marL="457200" lvl="1" indent="0">
              <a:buNone/>
            </a:pPr>
            <a:r>
              <a:rPr lang="en-US" dirty="0"/>
              <a:t>4) perform a kind of self-surveillance to know when the desired shape has been reached. </a:t>
            </a:r>
          </a:p>
          <a:p>
            <a:r>
              <a:rPr lang="en-US" dirty="0"/>
              <a:t>Need extra step: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33EEC-5BF3-0C4A-97BC-419F24E5B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BD14A-93F7-5B4F-AA21-A6867F1A2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8A635-F2D9-7A4D-B01F-A07C52ADBC41}"/>
              </a:ext>
            </a:extLst>
          </p:cNvPr>
          <p:cNvSpPr txBox="1"/>
          <p:nvPr/>
        </p:nvSpPr>
        <p:spPr>
          <a:xfrm>
            <a:off x="1028696" y="5020545"/>
            <a:ext cx="1603446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Outermost</a:t>
            </a:r>
          </a:p>
          <a:p>
            <a:r>
              <a:rPr lang="en-US" dirty="0"/>
              <a:t>Non-physical</a:t>
            </a:r>
          </a:p>
          <a:p>
            <a:r>
              <a:rPr lang="en-US" dirty="0"/>
              <a:t>(sensorimotor)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8ED4F-F745-6F4D-8F42-FA951AA0BBEC}"/>
              </a:ext>
            </a:extLst>
          </p:cNvPr>
          <p:cNvSpPr txBox="1"/>
          <p:nvPr/>
        </p:nvSpPr>
        <p:spPr>
          <a:xfrm>
            <a:off x="5354789" y="5020546"/>
            <a:ext cx="1393303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Lagrangian</a:t>
            </a:r>
          </a:p>
          <a:p>
            <a:pPr algn="ctr"/>
            <a:r>
              <a:rPr lang="en-US" dirty="0"/>
              <a:t>Masses and Charges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1A83C1-C8ED-7040-B54C-1A6F2375EEDF}"/>
              </a:ext>
            </a:extLst>
          </p:cNvPr>
          <p:cNvSpPr txBox="1"/>
          <p:nvPr/>
        </p:nvSpPr>
        <p:spPr>
          <a:xfrm>
            <a:off x="7197094" y="5159045"/>
            <a:ext cx="1083602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</a:p>
          <a:p>
            <a:r>
              <a:rPr lang="en-US" dirty="0"/>
              <a:t>Fields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B2F1B3-A6E5-E94A-A75A-A7A61C3A14CE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748092" y="5482211"/>
            <a:ext cx="449002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8CE507-8317-1147-A91F-87E406A8B780}"/>
              </a:ext>
            </a:extLst>
          </p:cNvPr>
          <p:cNvSpPr txBox="1"/>
          <p:nvPr/>
        </p:nvSpPr>
        <p:spPr>
          <a:xfrm>
            <a:off x="3554556" y="5030985"/>
            <a:ext cx="934542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>
                <a:solidFill>
                  <a:srgbClr val="7030A0"/>
                </a:solidFill>
              </a:rPr>
              <a:t>Targets</a:t>
            </a:r>
          </a:p>
          <a:p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1BBC4A-C1C7-0344-9AF5-E9FB960BC34E}"/>
              </a:ext>
            </a:extLst>
          </p:cNvPr>
          <p:cNvCxnSpPr>
            <a:cxnSpLocks/>
            <a:stCxn id="10" idx="3"/>
            <a:endCxn id="7" idx="1"/>
          </p:cNvCxnSpPr>
          <p:nvPr/>
        </p:nvCxnSpPr>
        <p:spPr>
          <a:xfrm flipV="1">
            <a:off x="4489098" y="5482211"/>
            <a:ext cx="865691" cy="10439"/>
          </a:xfrm>
          <a:prstGeom prst="straightConnector1">
            <a:avLst/>
          </a:prstGeom>
          <a:ln w="3175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2E42F9-72CB-A244-AC81-41CF05CC6DFF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632142" y="5482210"/>
            <a:ext cx="922414" cy="10440"/>
          </a:xfrm>
          <a:prstGeom prst="straightConnector1">
            <a:avLst/>
          </a:prstGeom>
          <a:ln w="31750">
            <a:solidFill>
              <a:schemeClr val="accent5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2FA7B22-5E31-E340-A452-0826260334FD}"/>
              </a:ext>
            </a:extLst>
          </p:cNvPr>
          <p:cNvSpPr txBox="1"/>
          <p:nvPr/>
        </p:nvSpPr>
        <p:spPr>
          <a:xfrm>
            <a:off x="2646507" y="5159044"/>
            <a:ext cx="807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Final</a:t>
            </a:r>
          </a:p>
          <a:p>
            <a:pPr algn="ctr"/>
            <a:r>
              <a:rPr lang="en-US" dirty="0"/>
              <a:t>causes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BC9715-A99D-BF43-AD0F-4DE9A066834B}"/>
                  </a:ext>
                </a:extLst>
              </p:cNvPr>
              <p:cNvSpPr txBox="1"/>
              <p:nvPr/>
            </p:nvSpPr>
            <p:spPr>
              <a:xfrm>
                <a:off x="4485832" y="5176431"/>
                <a:ext cx="8399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Vary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EBC9715-A99D-BF43-AD0F-4DE9A0668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5832" y="5176431"/>
                <a:ext cx="839910" cy="646331"/>
              </a:xfrm>
              <a:prstGeom prst="rect">
                <a:avLst/>
              </a:prstGeom>
              <a:blipFill>
                <a:blip r:embed="rId3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25E219B9-5BFD-EC4B-ABAB-02DC09613B04}"/>
              </a:ext>
            </a:extLst>
          </p:cNvPr>
          <p:cNvCxnSpPr>
            <a:cxnSpLocks/>
            <a:stCxn id="8" idx="0"/>
            <a:endCxn id="10" idx="0"/>
          </p:cNvCxnSpPr>
          <p:nvPr/>
        </p:nvCxnSpPr>
        <p:spPr>
          <a:xfrm rot="16200000" flipV="1">
            <a:off x="5816331" y="3236481"/>
            <a:ext cx="128060" cy="3717068"/>
          </a:xfrm>
          <a:prstGeom prst="curvedConnector3">
            <a:avLst>
              <a:gd name="adj1" fmla="val 342592"/>
            </a:avLst>
          </a:prstGeom>
          <a:ln w="25400">
            <a:solidFill>
              <a:schemeClr val="accent6"/>
            </a:solidFill>
            <a:prstDash val="lg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937CC98-0C9B-6241-A7F7-29055F9211E8}"/>
              </a:ext>
            </a:extLst>
          </p:cNvPr>
          <p:cNvSpPr txBox="1"/>
          <p:nvPr/>
        </p:nvSpPr>
        <p:spPr>
          <a:xfrm>
            <a:off x="4549632" y="4339719"/>
            <a:ext cx="271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(current–target)</a:t>
            </a:r>
          </a:p>
        </p:txBody>
      </p:sp>
    </p:spTree>
    <p:extLst>
      <p:ext uri="{BB962C8B-B14F-4D97-AF65-F5344CB8AC3E}">
        <p14:creationId xmlns:p14="http://schemas.microsoft.com/office/powerpoint/2010/main" val="2866867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F6801-C16A-2A4F-BB59-F30586CC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Function of Targets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693972-6CC4-574E-B9E4-6BE675A011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667249"/>
              </a:xfrm>
            </p:spPr>
            <p:txBody>
              <a:bodyPr>
                <a:normAutofit fontScale="92500"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Receive final-cause </a:t>
                </a:r>
                <a:r>
                  <a:rPr lang="en-US" dirty="0"/>
                  <a:t>from non-physical degree – giving the target configuration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Determine differences </a:t>
                </a:r>
                <a:r>
                  <a:rPr lang="en-US" dirty="0"/>
                  <a:t>between current state and target configuration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/>
                  <a:t>Vary electric </a:t>
                </a:r>
                <a:r>
                  <a:rPr lang="en-US" b="1" dirty="0" err="1"/>
                  <a:t>permittivities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to minimize difference, and so achieve the target.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want this done in a physical degree, so</a:t>
                </a:r>
              </a:p>
              <a:p>
                <a:pPr lvl="1"/>
                <a:r>
                  <a:rPr lang="en-US" dirty="0"/>
                  <a:t>not using higher mind itself for micro-managing.</a:t>
                </a:r>
              </a:p>
              <a:p>
                <a:pPr lvl="1"/>
                <a:r>
                  <a:rPr lang="en-US" dirty="0"/>
                  <a:t>anticipate futures if needed, but not using time travel.</a:t>
                </a:r>
              </a:p>
              <a:p>
                <a:pPr lvl="1"/>
                <a:r>
                  <a:rPr lang="en-US" dirty="0"/>
                  <a:t>make some kind of physical feedback loop</a:t>
                </a:r>
              </a:p>
              <a:p>
                <a:pPr marL="0" indent="0">
                  <a:buNone/>
                </a:pPr>
                <a:r>
                  <a:rPr lang="en-US" dirty="0"/>
                  <a:t>Still some details to work out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693972-6CC4-574E-B9E4-6BE675A011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667249"/>
              </a:xfrm>
              <a:blipFill>
                <a:blip r:embed="rId2"/>
                <a:stretch>
                  <a:fillRect l="-1447" t="-2981" b="-1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1F40B-73E8-F44A-BF64-F1847DD2F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ED736F-6559-0643-87EC-5738A735C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00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51F6D-2470-8544-9F95-2CA44B3E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93319" cy="1325563"/>
          </a:xfrm>
        </p:spPr>
        <p:txBody>
          <a:bodyPr/>
          <a:lstStyle/>
          <a:p>
            <a:r>
              <a:rPr lang="en-US" dirty="0"/>
              <a:t>Anticipating future configurations?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A58A9-0E27-6E4F-A245-8172AE41F2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Targeting would be more effective if it could anticipate physical configurations in near future</a:t>
            </a:r>
          </a:p>
          <a:p>
            <a:pPr lvl="1"/>
            <a:r>
              <a:rPr lang="en-US" dirty="0"/>
              <a:t>Needed, say, for a flying bird to intercept an insect.</a:t>
            </a:r>
          </a:p>
          <a:p>
            <a:pPr lvl="1"/>
            <a:r>
              <a:rPr lang="en-US" dirty="0"/>
              <a:t>Target now specified as some future target-time.</a:t>
            </a:r>
          </a:p>
          <a:p>
            <a:r>
              <a:rPr lang="en-US" dirty="0"/>
              <a:t>Then adjust </a:t>
            </a:r>
            <a:r>
              <a:rPr lang="en-US" dirty="0" err="1"/>
              <a:t>permittivities</a:t>
            </a:r>
            <a:r>
              <a:rPr lang="en-US" dirty="0"/>
              <a:t> in whole time interval from now until the target-time.</a:t>
            </a:r>
          </a:p>
          <a:p>
            <a:endParaRPr lang="en-US" dirty="0"/>
          </a:p>
          <a:p>
            <a:r>
              <a:rPr lang="en-US" dirty="0"/>
              <a:t>This can be done in physics if we separate </a:t>
            </a:r>
            <a:br>
              <a:rPr lang="en-US" dirty="0"/>
            </a:br>
            <a:r>
              <a:rPr lang="en-US" dirty="0"/>
              <a:t>‘metric time’ from ‘process time’.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7A95EF-3E5A-3B4A-BCA5-3DE0CB70A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DA66F-AC13-6E4A-A239-788414FE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28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9DB1E-E00A-7040-9FA4-BEB3DB0DE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069873" cy="1325563"/>
          </a:xfrm>
        </p:spPr>
        <p:txBody>
          <a:bodyPr>
            <a:normAutofit/>
          </a:bodyPr>
          <a:lstStyle/>
          <a:p>
            <a:r>
              <a:rPr lang="en-US" dirty="0"/>
              <a:t>Metric time and Process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C11B7-AF69-BE4C-9823-C10E49110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629" y="1689102"/>
            <a:ext cx="8614741" cy="4667249"/>
          </a:xfrm>
        </p:spPr>
        <p:txBody>
          <a:bodyPr>
            <a:noAutofit/>
          </a:bodyPr>
          <a:lstStyle/>
          <a:p>
            <a:r>
              <a:rPr lang="en-US" sz="2400" dirty="0"/>
              <a:t>Since Henri Bergson, A.N. Whitehead, and quantum mechanics, </a:t>
            </a:r>
            <a:br>
              <a:rPr lang="en-US" sz="2400" dirty="0"/>
            </a:br>
            <a:r>
              <a:rPr lang="en-US" sz="2400" dirty="0"/>
              <a:t>we expect 2 kinds of time:</a:t>
            </a:r>
          </a:p>
          <a:p>
            <a:pPr lvl="1"/>
            <a:r>
              <a:rPr lang="en-US" dirty="0"/>
              <a:t>Metric time (clock time) : measurable time like space (i.e. spacetime)</a:t>
            </a:r>
          </a:p>
          <a:p>
            <a:pPr lvl="1"/>
            <a:r>
              <a:rPr lang="en-US" dirty="0"/>
              <a:t>Process time of changes of state (successive actualizations of propensities, such as in quantum selections)</a:t>
            </a:r>
          </a:p>
          <a:p>
            <a:pPr lvl="1"/>
            <a:endParaRPr lang="en-US" dirty="0"/>
          </a:p>
          <a:p>
            <a:r>
              <a:rPr lang="en-US" sz="2400" dirty="0"/>
              <a:t>We are going to use both kinds of time.</a:t>
            </a:r>
          </a:p>
          <a:p>
            <a:pPr lvl="1"/>
            <a:r>
              <a:rPr lang="en-US" dirty="0"/>
              <a:t>To extrapolate present causes into effects in the near future of spacetime, as metric future exists now already.</a:t>
            </a:r>
          </a:p>
          <a:p>
            <a:pPr lvl="1"/>
            <a:r>
              <a:rPr lang="en-US" dirty="0"/>
              <a:t>Thus allow a targeting system to measure </a:t>
            </a:r>
            <a:br>
              <a:rPr lang="en-US" dirty="0"/>
            </a:br>
            <a:r>
              <a:rPr lang="en-US" dirty="0"/>
              <a:t>the current-extrapolation difference to its target.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FA25B5-D425-2D45-BBE7-175E31A5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DCCB3-ECEC-014A-A018-100BADCA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</p:spTree>
    <p:extLst>
      <p:ext uri="{BB962C8B-B14F-4D97-AF65-F5344CB8AC3E}">
        <p14:creationId xmlns:p14="http://schemas.microsoft.com/office/powerpoint/2010/main" val="174306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55C97-D7D6-D449-A289-3FB3CCF43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Adjusting Future </a:t>
            </a:r>
            <a:r>
              <a:rPr lang="en-US" dirty="0" err="1"/>
              <a:t>Permittivities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73BDB-9425-DE45-859F-F2EC6F100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422775"/>
          </a:xfrm>
        </p:spPr>
        <p:txBody>
          <a:bodyPr>
            <a:normAutofit fontScale="92500"/>
          </a:bodyPr>
          <a:lstStyle/>
          <a:p>
            <a:r>
              <a:rPr lang="en-US" dirty="0"/>
              <a:t>Use forward-propagated waves in metric time.</a:t>
            </a:r>
          </a:p>
          <a:p>
            <a:pPr lvl="1"/>
            <a:r>
              <a:rPr lang="en-US" dirty="0"/>
              <a:t>So extrapolation—target difference found at the target-time.</a:t>
            </a:r>
          </a:p>
          <a:p>
            <a:r>
              <a:rPr lang="en-US" dirty="0"/>
              <a:t>Back-propagate adjoint waves in metric time</a:t>
            </a:r>
          </a:p>
          <a:p>
            <a:pPr lvl="1"/>
            <a:r>
              <a:rPr lang="en-US" dirty="0"/>
              <a:t>Time-reversed solution of Maxwell equations (for e/m  waves) and of Newton equations (for particles) from target-time back to present.</a:t>
            </a:r>
          </a:p>
          <a:p>
            <a:r>
              <a:rPr lang="en-US" dirty="0"/>
              <a:t>These adjoint waves give the sensitivities </a:t>
            </a:r>
            <a:br>
              <a:rPr lang="en-US" dirty="0"/>
            </a:br>
            <a:r>
              <a:rPr lang="en-US" dirty="0"/>
              <a:t>needed to vary the </a:t>
            </a:r>
            <a:r>
              <a:rPr lang="en-US" dirty="0" err="1"/>
              <a:t>permittivities</a:t>
            </a:r>
            <a:r>
              <a:rPr lang="en-US" dirty="0"/>
              <a:t> in between to</a:t>
            </a:r>
            <a:br>
              <a:rPr lang="en-US"/>
            </a:br>
            <a:r>
              <a:rPr lang="en-US"/>
              <a:t>reduce </a:t>
            </a:r>
            <a:r>
              <a:rPr lang="en-US" dirty="0"/>
              <a:t>the extrapolation—target difference.</a:t>
            </a:r>
          </a:p>
          <a:p>
            <a:r>
              <a:rPr lang="en-US" dirty="0"/>
              <a:t>Repeat at intermediate process times, </a:t>
            </a:r>
            <a:br>
              <a:rPr lang="en-US" dirty="0"/>
            </a:br>
            <a:r>
              <a:rPr lang="en-US" dirty="0"/>
              <a:t>so the physical system reaches the target in reality.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F453F-3939-7741-A1EE-D120CD1C0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E5297-4D30-E54F-A1A6-4DBD28F80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46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838A6-D7C1-0B43-83FA-D34858003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22722"/>
            <a:ext cx="7886700" cy="4720878"/>
          </a:xfrm>
        </p:spPr>
        <p:txBody>
          <a:bodyPr>
            <a:normAutofit/>
          </a:bodyPr>
          <a:lstStyle/>
          <a:p>
            <a:r>
              <a:rPr lang="en-US" sz="4800" dirty="0"/>
              <a:t>Numerical Examples of Targets for Proteins, </a:t>
            </a:r>
            <a:br>
              <a:rPr lang="en-US" sz="4800" dirty="0"/>
            </a:br>
            <a:r>
              <a:rPr lang="en-US" sz="4800" dirty="0"/>
              <a:t>Using Molecular Dynamics models</a:t>
            </a:r>
            <a:br>
              <a:rPr lang="en-US" sz="5400" dirty="0"/>
            </a:br>
            <a:r>
              <a:rPr lang="en-US" sz="900" dirty="0"/>
              <a:t>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Forward- and back-propagation </a:t>
            </a:r>
            <a:br>
              <a:rPr lang="en-US" sz="3600" dirty="0"/>
            </a:br>
            <a:r>
              <a:rPr lang="en-US" sz="3600" dirty="0"/>
              <a:t>to reach Targets by Varying Charges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93DD2-B091-BB48-B4AA-6C04E49F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2495E2-E4AD-7F49-94D0-B15743A0F2C9}"/>
              </a:ext>
            </a:extLst>
          </p:cNvPr>
          <p:cNvSpPr txBox="1"/>
          <p:nvPr/>
        </p:nvSpPr>
        <p:spPr>
          <a:xfrm>
            <a:off x="2302868" y="180890"/>
            <a:ext cx="4182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Numerical Demonstration</a:t>
            </a:r>
          </a:p>
        </p:txBody>
      </p:sp>
    </p:spTree>
    <p:extLst>
      <p:ext uri="{BB962C8B-B14F-4D97-AF65-F5344CB8AC3E}">
        <p14:creationId xmlns:p14="http://schemas.microsoft.com/office/powerpoint/2010/main" val="5417166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nline Media 15" descr="mdh-3e2-m100-t-C0.1-t-c88-20psf_15psXrepZfp-t050.0-traj-crop">
            <a:hlinkClick r:id="" action="ppaction://media"/>
            <a:extLst>
              <a:ext uri="{FF2B5EF4-FFF2-40B4-BE49-F238E27FC236}">
                <a16:creationId xmlns:a16="http://schemas.microsoft.com/office/drawing/2014/main" id="{6AE411DB-2B9F-9B4C-94AE-E6D12B38A6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8629" y="1401645"/>
            <a:ext cx="5880143" cy="405471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8F5E500-55A3-A543-964F-9B75AE8DBEEA}"/>
              </a:ext>
            </a:extLst>
          </p:cNvPr>
          <p:cNvSpPr txBox="1"/>
          <p:nvPr/>
        </p:nvSpPr>
        <p:spPr>
          <a:xfrm>
            <a:off x="305059" y="1896431"/>
            <a:ext cx="12330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molecule</a:t>
            </a:r>
            <a:br>
              <a:rPr lang="en-US" dirty="0"/>
            </a:br>
            <a:r>
              <a:rPr lang="en-US" dirty="0"/>
              <a:t>put in a </a:t>
            </a:r>
          </a:p>
          <a:p>
            <a:r>
              <a:rPr lang="en-US" dirty="0"/>
              <a:t>cage.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9EA843-8878-A742-88D5-2046ED03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73916" cy="1325563"/>
          </a:xfrm>
        </p:spPr>
        <p:txBody>
          <a:bodyPr/>
          <a:lstStyle/>
          <a:p>
            <a:r>
              <a:rPr lang="en-US" dirty="0"/>
              <a:t>Demonstration using 100 particles</a:t>
            </a:r>
            <a:br>
              <a:rPr lang="en-US" dirty="0"/>
            </a:br>
            <a:r>
              <a:rPr lang="en-US" dirty="0"/>
              <a:t>inside a cage of 2 rings, 16 charges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44C76A-7309-3A4C-B82D-F5B61F3FB92A}"/>
              </a:ext>
            </a:extLst>
          </p:cNvPr>
          <p:cNvSpPr txBox="1"/>
          <p:nvPr/>
        </p:nvSpPr>
        <p:spPr>
          <a:xfrm>
            <a:off x="126124" y="6064469"/>
            <a:ext cx="5309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Blue: +0.2</a:t>
            </a:r>
            <a:r>
              <a:rPr lang="en-US" i="1" dirty="0"/>
              <a:t>e</a:t>
            </a:r>
            <a:r>
              <a:rPr lang="en-US" dirty="0"/>
              <a:t> charge.   Red: -0.2</a:t>
            </a:r>
            <a:r>
              <a:rPr lang="en-US" i="1" dirty="0"/>
              <a:t>e</a:t>
            </a:r>
            <a:r>
              <a:rPr lang="en-US" dirty="0"/>
              <a:t> charge (</a:t>
            </a:r>
            <a:r>
              <a:rPr lang="en-US" i="1" dirty="0"/>
              <a:t>e</a:t>
            </a:r>
            <a:r>
              <a:rPr lang="en-US" dirty="0"/>
              <a:t>=unit charge).</a:t>
            </a:r>
            <a:br>
              <a:rPr lang="en-US" dirty="0"/>
            </a:br>
            <a:r>
              <a:rPr lang="en-US" dirty="0"/>
              <a:t>Cage charges are -3</a:t>
            </a:r>
            <a:r>
              <a:rPr lang="en-US" i="1" dirty="0"/>
              <a:t>e</a:t>
            </a:r>
            <a:r>
              <a:rPr lang="en-US" dirty="0"/>
              <a:t>, like </a:t>
            </a:r>
            <a:r>
              <a:rPr lang="en-US" dirty="0" err="1"/>
              <a:t>GroEL</a:t>
            </a:r>
            <a:r>
              <a:rPr lang="en-US" dirty="0"/>
              <a:t> chaperone molecule</a:t>
            </a:r>
            <a:endParaRPr lang="en-US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68BA0E-A15D-4246-A5E1-9A66450FF1D8}"/>
              </a:ext>
            </a:extLst>
          </p:cNvPr>
          <p:cNvSpPr txBox="1"/>
          <p:nvPr/>
        </p:nvSpPr>
        <p:spPr>
          <a:xfrm>
            <a:off x="5727937" y="6064469"/>
            <a:ext cx="3473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Bond lengths and angles specified. </a:t>
            </a:r>
            <a:br>
              <a:rPr lang="en-US" dirty="0"/>
            </a:br>
            <a:r>
              <a:rPr lang="en-US" dirty="0"/>
              <a:t>Repulsive cage wall.  No water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50C57-F966-0848-99B8-9092FACA97EF}"/>
                  </a:ext>
                </a:extLst>
              </p:cNvPr>
              <p:cNvSpPr txBox="1"/>
              <p:nvPr/>
            </p:nvSpPr>
            <p:spPr>
              <a:xfrm>
                <a:off x="7668772" y="2798802"/>
                <a:ext cx="1317797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Calculate</a:t>
                </a:r>
                <a:br>
                  <a:rPr lang="en-US" dirty="0"/>
                </a:br>
                <a:r>
                  <a:rPr lang="en-US" dirty="0"/>
                  <a:t>trajectory</a:t>
                </a:r>
                <a:br>
                  <a:rPr lang="en-US" dirty="0"/>
                </a:br>
                <a:r>
                  <a:rPr lang="en-US" dirty="0"/>
                  <a:t>vectors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for each </a:t>
                </a:r>
                <a:br>
                  <a:rPr lang="en-US" dirty="0"/>
                </a:br>
                <a:r>
                  <a:rPr lang="en-US" dirty="0"/>
                  <a:t>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2E50C57-F966-0848-99B8-9092FACA9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8772" y="2798802"/>
                <a:ext cx="1317797" cy="1754326"/>
              </a:xfrm>
              <a:prstGeom prst="rect">
                <a:avLst/>
              </a:prstGeom>
              <a:blipFill>
                <a:blip r:embed="rId5"/>
                <a:stretch>
                  <a:fillRect l="-2857" t="-714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2997E5E-BEA6-AE4C-A3FD-5E2078F0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0B2BA7-C55E-FD4D-9B99-B57B91AB08A5}"/>
              </a:ext>
            </a:extLst>
          </p:cNvPr>
          <p:cNvSpPr txBox="1"/>
          <p:nvPr/>
        </p:nvSpPr>
        <p:spPr>
          <a:xfrm>
            <a:off x="346841" y="3352800"/>
            <a:ext cx="13083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Units</a:t>
            </a:r>
          </a:p>
          <a:p>
            <a:r>
              <a:rPr lang="en-US" dirty="0"/>
              <a:t>Time: </a:t>
            </a:r>
          </a:p>
          <a:p>
            <a:r>
              <a:rPr lang="en-US" dirty="0" err="1"/>
              <a:t>ps</a:t>
            </a:r>
            <a:r>
              <a:rPr lang="en-US" dirty="0"/>
              <a:t> = 10</a:t>
            </a:r>
            <a:r>
              <a:rPr lang="en-US" baseline="30000" dirty="0"/>
              <a:t>-12</a:t>
            </a:r>
            <a:r>
              <a:rPr lang="en-US" dirty="0"/>
              <a:t> s</a:t>
            </a:r>
          </a:p>
          <a:p>
            <a:r>
              <a:rPr lang="en-US" dirty="0"/>
              <a:t>Space:</a:t>
            </a:r>
          </a:p>
          <a:p>
            <a:r>
              <a:rPr lang="en-US" dirty="0"/>
              <a:t>nm = 10</a:t>
            </a:r>
            <a:r>
              <a:rPr lang="en-US" baseline="30000" dirty="0"/>
              <a:t>-9</a:t>
            </a:r>
            <a:r>
              <a:rPr lang="en-US" dirty="0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258555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25D0-8419-CC4F-A906-A68098421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 and Adjustments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C2CBB-0C72-D44E-9967-40EA597890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US" b="1" dirty="0"/>
                  <a:t>Target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: the desired position for each particle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br>
                  <a:rPr lang="en-US" dirty="0"/>
                </a:br>
                <a:r>
                  <a:rPr lang="en-US" dirty="0"/>
                  <a:t>at some later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>
                  <a:lnSpc>
                    <a:spcPct val="110000"/>
                  </a:lnSpc>
                </a:pPr>
                <a:r>
                  <a:rPr lang="en-US" b="1" dirty="0"/>
                  <a:t>Goal</a:t>
                </a:r>
                <a:r>
                  <a:rPr lang="en-US" dirty="0"/>
                  <a:t> function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which gives difference to target.</a:t>
                </a:r>
                <a:br>
                  <a:rPr lang="en-US" dirty="0"/>
                </a:br>
                <a:br>
                  <a:rPr lang="en-US" sz="1600" dirty="0"/>
                </a:br>
                <a:r>
                  <a:rPr lang="en-US" sz="1600" dirty="0"/>
                  <a:t>          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=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en-US" dirty="0"/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dirty="0"/>
                          <m:t> —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dirty="0"/>
                          <m:t>)</m:t>
                        </m:r>
                        <m:r>
                          <m:rPr>
                            <m:nor/>
                          </m:rPr>
                          <a:rPr lang="en-US" baseline="30000" dirty="0"/>
                          <m:t>2</m:t>
                        </m:r>
                      </m:e>
                    </m:nary>
                  </m:oMath>
                </a14:m>
                <a:r>
                  <a:rPr lang="en-US" dirty="0"/>
                  <a:t>.     </a:t>
                </a:r>
                <a:br>
                  <a:rPr lang="en-US" dirty="0"/>
                </a:br>
                <a:r>
                  <a:rPr lang="en-US" dirty="0"/>
                  <a:t>So goal is minimize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           </a:t>
                </a:r>
                <a:r>
                  <a:rPr lang="en-US" dirty="0"/>
                  <a:t>Preferably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=0.</a:t>
                </a:r>
                <a:b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b="1" dirty="0"/>
                  <a:t>Adjust</a:t>
                </a:r>
                <a:r>
                  <a:rPr lang="en-US" dirty="0"/>
                  <a:t> </a:t>
                </a:r>
                <a:r>
                  <a:rPr lang="en-US" dirty="0" err="1"/>
                  <a:t>permittivities</a:t>
                </a:r>
                <a:r>
                  <a:rPr lang="en-US" dirty="0"/>
                  <a:t> = ‘dielectric constants’ (effectiveness of charges) by functions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  </a:t>
                </a:r>
                <a:br>
                  <a:rPr lang="en-US" dirty="0"/>
                </a:br>
                <a:r>
                  <a:rPr lang="en-US" dirty="0"/>
                  <a:t>        so 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          (for each particle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US" dirty="0"/>
                  <a:t>So </a:t>
                </a:r>
                <a14:m>
                  <m:oMath xmlns:m="http://schemas.openxmlformats.org/officeDocument/2006/math">
                    <m:r>
                      <a:rPr lang="el-GR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= 0 is no change: </a:t>
                </a:r>
                <a:r>
                  <a:rPr lang="en-US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C2CBB-0C72-D44E-9967-40EA597890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86" t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65E3-FE9D-B040-B512-FF1964FC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FA3014-B47B-804E-A83C-A230D4B82D55}"/>
              </a:ext>
            </a:extLst>
          </p:cNvPr>
          <p:cNvSpPr txBox="1"/>
          <p:nvPr/>
        </p:nvSpPr>
        <p:spPr>
          <a:xfrm>
            <a:off x="1053414" y="6351421"/>
            <a:ext cx="6386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Done with 3700 lines of Python, with </a:t>
            </a:r>
            <a:r>
              <a:rPr lang="en-US" dirty="0" err="1"/>
              <a:t>Cython</a:t>
            </a:r>
            <a:r>
              <a:rPr lang="en-US" dirty="0"/>
              <a:t> to compile C kernels.</a:t>
            </a:r>
          </a:p>
        </p:txBody>
      </p:sp>
    </p:spTree>
    <p:extLst>
      <p:ext uri="{BB962C8B-B14F-4D97-AF65-F5344CB8AC3E}">
        <p14:creationId xmlns:p14="http://schemas.microsoft.com/office/powerpoint/2010/main" val="315826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8745-4964-334A-BE6C-BF1A2D8F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1" y="365126"/>
            <a:ext cx="8208579" cy="1325563"/>
          </a:xfrm>
        </p:spPr>
        <p:txBody>
          <a:bodyPr>
            <a:normAutofit/>
          </a:bodyPr>
          <a:lstStyle/>
          <a:p>
            <a:r>
              <a:rPr lang="en-US" dirty="0"/>
              <a:t>Demonstration 1:</a:t>
            </a:r>
            <a:br>
              <a:rPr lang="en-US" dirty="0"/>
            </a:br>
            <a:r>
              <a:rPr lang="en-US" b="1" dirty="0"/>
              <a:t>Shifting centroid to the left by 1 nm</a:t>
            </a:r>
          </a:p>
        </p:txBody>
      </p:sp>
      <p:pic>
        <p:nvPicPr>
          <p:cNvPr id="7" name="Online Media 6" descr="mdh-3c8-m100-r4-c88-Scp5-426201g4-Q1.0-t020.0+BP0.001_GD-traj-crop">
            <a:hlinkClick r:id="" action="ppaction://media"/>
            <a:extLst>
              <a:ext uri="{FF2B5EF4-FFF2-40B4-BE49-F238E27FC236}">
                <a16:creationId xmlns:a16="http://schemas.microsoft.com/office/drawing/2014/main" id="{E5B3A7DB-3C6E-5442-BF48-3254012C5FD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0207" y="2054660"/>
            <a:ext cx="4304643" cy="2641166"/>
          </a:xfrm>
        </p:spPr>
      </p:pic>
      <p:pic>
        <p:nvPicPr>
          <p:cNvPr id="8" name="Online Media 7" descr="mdh-3c8-m100-r4-c88-Scp5-426201g4-Q1.0-t020.0+BP0.001_GD-bp-traj-crop">
            <a:hlinkClick r:id="" action="ppaction://media"/>
            <a:extLst>
              <a:ext uri="{FF2B5EF4-FFF2-40B4-BE49-F238E27FC236}">
                <a16:creationId xmlns:a16="http://schemas.microsoft.com/office/drawing/2014/main" id="{FC592648-CABC-0149-8DFD-FB850F5A412E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9149" y="2054660"/>
            <a:ext cx="4182391" cy="270625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29EAC-3864-C445-B757-4E0B43983432}"/>
              </a:ext>
            </a:extLst>
          </p:cNvPr>
          <p:cNvSpPr txBox="1"/>
          <p:nvPr/>
        </p:nvSpPr>
        <p:spPr>
          <a:xfrm>
            <a:off x="809297" y="5345001"/>
            <a:ext cx="2843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Normal</a:t>
            </a:r>
            <a:r>
              <a:rPr lang="en-US" sz="2400" dirty="0"/>
              <a:t> time changes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9D3D23-6683-7146-8F3F-18E5BE645D30}"/>
                  </a:ext>
                </a:extLst>
              </p:cNvPr>
              <p:cNvSpPr txBox="1"/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Time changes with </a:t>
                </a:r>
                <a:r>
                  <a:rPr lang="en-US" sz="2400" u="sng" dirty="0"/>
                  <a:t>varied</a:t>
                </a:r>
                <a:r>
                  <a:rPr lang="en-US" sz="2400" dirty="0"/>
                  <a:t> </a:t>
                </a:r>
                <a:r>
                  <a:rPr lang="en-US" sz="2400" dirty="0">
                    <a:latin typeface="Symbol" pitchFamily="2" charset="2"/>
                    <a:cs typeface="Sylfaen" panose="020F0502020204030204" pitchFamily="34" charset="0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A9D3D23-6683-7146-8F3F-18E5BE64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1750" y="5124884"/>
                <a:ext cx="3579490" cy="856004"/>
              </a:xfrm>
              <a:prstGeom prst="rect">
                <a:avLst/>
              </a:prstGeom>
              <a:blipFill>
                <a:blip r:embed="rId9"/>
                <a:stretch>
                  <a:fillRect t="-5882" b="-1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C091136-1F65-D24A-AA75-17132D9C1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6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A5D4C-AC10-3E4E-8E20-2E77D0EA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Demonstration 1: Shifting left.</a:t>
            </a:r>
            <a:br>
              <a:rPr lang="en-US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9A4CBA4-BB0C-384C-84A9-3787C17C79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650" y="2963935"/>
            <a:ext cx="3137995" cy="2645615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077978-D249-D04B-A116-7544DFE0109F}"/>
              </a:ext>
            </a:extLst>
          </p:cNvPr>
          <p:cNvSpPr/>
          <p:nvPr/>
        </p:nvSpPr>
        <p:spPr>
          <a:xfrm>
            <a:off x="271535" y="23038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Difference extrapolation—target,</a:t>
            </a:r>
          </a:p>
          <a:p>
            <a:r>
              <a:rPr lang="en-US" dirty="0"/>
              <a:t>with repetitions of forward-back propagations: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1B1408-DF9E-7B4F-AE0B-479EDE1B34CA}"/>
                  </a:ext>
                </a:extLst>
              </p:cNvPr>
              <p:cNvSpPr/>
              <p:nvPr/>
            </p:nvSpPr>
            <p:spPr>
              <a:xfrm>
                <a:off x="5804234" y="1404144"/>
                <a:ext cx="283382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Fractional variations when </a:t>
                </a:r>
                <a:br>
                  <a:rPr lang="en-US" dirty="0"/>
                </a:br>
                <a:r>
                  <a:rPr lang="en-US" dirty="0"/>
                  <a:t>converged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=0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71B1408-DF9E-7B4F-AE0B-479EDE1B34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4234" y="1404144"/>
                <a:ext cx="2833826" cy="646331"/>
              </a:xfrm>
              <a:prstGeom prst="rect">
                <a:avLst/>
              </a:prstGeom>
              <a:blipFill>
                <a:blip r:embed="rId4"/>
                <a:stretch>
                  <a:fillRect l="-1333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C27A044-B20A-B040-9C00-7D44C35BE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4707" y="2327796"/>
            <a:ext cx="3335026" cy="43039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77F00A-2C19-8741-90AC-03C6B1BC3915}"/>
              </a:ext>
            </a:extLst>
          </p:cNvPr>
          <p:cNvSpPr txBox="1"/>
          <p:nvPr/>
        </p:nvSpPr>
        <p:spPr>
          <a:xfrm>
            <a:off x="5928197" y="2244686"/>
            <a:ext cx="2944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Variation in molecule charges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7B29B0-5D8E-864F-BCBD-C1F4845FEADC}"/>
              </a:ext>
            </a:extLst>
          </p:cNvPr>
          <p:cNvSpPr txBox="1"/>
          <p:nvPr/>
        </p:nvSpPr>
        <p:spPr>
          <a:xfrm>
            <a:off x="6074979" y="4613314"/>
            <a:ext cx="280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Variation in cage charges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341B9-EEA2-AD48-A5C4-8ABBC35E728E}"/>
              </a:ext>
            </a:extLst>
          </p:cNvPr>
          <p:cNvSpPr txBox="1"/>
          <p:nvPr/>
        </p:nvSpPr>
        <p:spPr>
          <a:xfrm>
            <a:off x="6624990" y="5301773"/>
            <a:ext cx="2104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few have large increases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DC99B65-AFD7-1245-96D6-C2C8C990FB2C}"/>
              </a:ext>
            </a:extLst>
          </p:cNvPr>
          <p:cNvCxnSpPr>
            <a:cxnSpLocks/>
          </p:cNvCxnSpPr>
          <p:nvPr/>
        </p:nvCxnSpPr>
        <p:spPr>
          <a:xfrm flipH="1">
            <a:off x="7062220" y="5609550"/>
            <a:ext cx="615141" cy="192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C6258EE-CC70-9F41-9951-9E50309EF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8624D-3939-CC45-BD8A-B108A00EA9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4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43134-C3DC-B84A-ADEA-529E0203C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9427E-9329-FE47-ABEA-49D54E9F7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Many talks at this SSE-PA convention provide evidence for novel causes and effects related to non-physical minds</a:t>
            </a:r>
          </a:p>
          <a:p>
            <a:r>
              <a:rPr lang="en-US" dirty="0"/>
              <a:t>We see effects in physical things.</a:t>
            </a:r>
          </a:p>
          <a:p>
            <a:r>
              <a:rPr lang="en-US" dirty="0"/>
              <a:t>Many effects of mind on our body every second.</a:t>
            </a:r>
          </a:p>
          <a:p>
            <a:r>
              <a:rPr lang="en-US" dirty="0"/>
              <a:t>Crossing the mind-body gap.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We ask:</a:t>
            </a:r>
          </a:p>
          <a:p>
            <a:r>
              <a:rPr lang="en-US" dirty="0"/>
              <a:t>Is something incomplete about physics?</a:t>
            </a:r>
          </a:p>
          <a:p>
            <a:r>
              <a:rPr lang="en-US" dirty="0"/>
              <a:t>Could experiments see specific new predictions?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7CC92-3D8E-FD44-856E-86E199BFE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68014-0D95-7F41-A213-E6D6E2CD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92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3871E-6523-0245-8034-04DEBF1CA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Test of 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8633D-97A8-894C-B64B-C157D30FA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predictions:</a:t>
            </a:r>
          </a:p>
          <a:p>
            <a:pPr lvl="1"/>
            <a:r>
              <a:rPr lang="en-US" dirty="0"/>
              <a:t>Physical processes proceed more quickly to useful result.</a:t>
            </a:r>
          </a:p>
          <a:p>
            <a:pPr lvl="1"/>
            <a:r>
              <a:rPr lang="en-US" dirty="0"/>
              <a:t>This happens particularly with charged particles/atoms.</a:t>
            </a:r>
          </a:p>
          <a:p>
            <a:r>
              <a:rPr lang="en-US" dirty="0"/>
              <a:t>Specific predictions:</a:t>
            </a:r>
          </a:p>
          <a:p>
            <a:pPr lvl="1"/>
            <a:r>
              <a:rPr lang="en-US" dirty="0"/>
              <a:t>Electric effects in living organisms fluctuate for targets</a:t>
            </a:r>
          </a:p>
          <a:p>
            <a:pPr lvl="1"/>
            <a:r>
              <a:rPr lang="en-US" dirty="0"/>
              <a:t>Vacuum Permittivity changes in atoms and in cells</a:t>
            </a:r>
          </a:p>
          <a:p>
            <a:pPr lvl="2"/>
            <a:r>
              <a:rPr lang="en-US" dirty="0"/>
              <a:t>Must distinguish from solvent permittivity changes	</a:t>
            </a:r>
          </a:p>
          <a:p>
            <a:pPr lvl="1"/>
            <a:r>
              <a:rPr lang="en-US" dirty="0"/>
              <a:t>This model only changes the physics parameters needed to get useful results </a:t>
            </a:r>
            <a:r>
              <a:rPr lang="en-US" sz="2000" dirty="0"/>
              <a:t>– probably not all surrounding region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So must measure energy level changes in atoms </a:t>
            </a:r>
            <a:r>
              <a:rPr lang="en-US" u="sng" dirty="0"/>
              <a:t>in</a:t>
            </a:r>
            <a:r>
              <a:rPr lang="en-US" dirty="0"/>
              <a:t> causal chain</a:t>
            </a:r>
          </a:p>
          <a:p>
            <a:pPr lvl="2"/>
            <a:r>
              <a:rPr lang="en-US" dirty="0"/>
              <a:t>Atoms have brief shifts in energies and fluorescent light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D6B966-3606-D84A-8331-468D0753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62195-A22B-F943-A7FF-ABDEF2ABE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213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D68C-C1BE-A746-A42D-E5BDBB25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5021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Measuring fluorescence spectra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60A11-285C-F74A-B054-9259D68B3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0C4BB1-14C9-8F4A-A1C6-FEB9C0A7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31</a:t>
            </a:fld>
            <a:endParaRPr lang="en-US"/>
          </a:p>
        </p:txBody>
      </p:sp>
      <p:pic>
        <p:nvPicPr>
          <p:cNvPr id="11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162296DF-0657-7D43-A54F-CB4B65F01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166" y="1157469"/>
            <a:ext cx="7164719" cy="5564008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50A20F-6CC1-D148-B258-457B52CFFCB5}"/>
              </a:ext>
            </a:extLst>
          </p:cNvPr>
          <p:cNvSpPr txBox="1"/>
          <p:nvPr/>
        </p:nvSpPr>
        <p:spPr>
          <a:xfrm>
            <a:off x="7427140" y="2677282"/>
            <a:ext cx="15650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from:</a:t>
            </a:r>
          </a:p>
          <a:p>
            <a:r>
              <a:rPr lang="en-US" dirty="0"/>
              <a:t>John Barrow &amp;</a:t>
            </a:r>
            <a:br>
              <a:rPr lang="en-US" dirty="0"/>
            </a:br>
            <a:r>
              <a:rPr lang="en-US" dirty="0"/>
              <a:t>John Webb,</a:t>
            </a:r>
          </a:p>
          <a:p>
            <a:r>
              <a:rPr lang="en-US" dirty="0"/>
              <a:t>Scientific</a:t>
            </a:r>
            <a:br>
              <a:rPr lang="en-US" dirty="0"/>
            </a:br>
            <a:r>
              <a:rPr lang="en-US" dirty="0"/>
              <a:t>American </a:t>
            </a:r>
            <a:br>
              <a:rPr lang="en-US" dirty="0"/>
            </a:br>
            <a:r>
              <a:rPr lang="en-US" dirty="0"/>
              <a:t>(2005) 56-63.</a:t>
            </a:r>
          </a:p>
        </p:txBody>
      </p:sp>
    </p:spTree>
    <p:extLst>
      <p:ext uri="{BB962C8B-B14F-4D97-AF65-F5344CB8AC3E}">
        <p14:creationId xmlns:p14="http://schemas.microsoft.com/office/powerpoint/2010/main" val="2720175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9B25A-8A47-0341-B76E-A03D6F57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overall answers: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642E-54A2-6B4E-932E-FD9491A55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30726"/>
          </a:xfrm>
        </p:spPr>
        <p:txBody>
          <a:bodyPr/>
          <a:lstStyle/>
          <a:p>
            <a:r>
              <a:rPr lang="en-US" dirty="0"/>
              <a:t>We can propose two hypotheses to answer the 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WHAT do mental (etc.) effects change in physics?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Answer: </a:t>
            </a:r>
            <a:r>
              <a:rPr lang="en-US" dirty="0"/>
              <a:t>The relative permittivity of the vacuum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HOW these changes could be used in physiology?</a:t>
            </a:r>
            <a:br>
              <a:rPr lang="en-US" dirty="0"/>
            </a:b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Answer: </a:t>
            </a:r>
            <a:r>
              <a:rPr lang="en-US" dirty="0"/>
              <a:t>For target configurations given by input from the non-physical into cells, there is a physical feedback mechanism to bring physical objects closer to this target in the near future.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A24B7F-ADC7-954B-AFDC-33E54D84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37C76-45BC-D240-83D3-3A3FF84A1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2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BDC60-86B5-ED42-B708-6DBFFA4B5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7667F-9A66-9647-B22B-E25F6F6EF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non-physical things could have effects in nature.</a:t>
            </a:r>
          </a:p>
          <a:p>
            <a:r>
              <a:rPr lang="en-US" dirty="0"/>
              <a:t>These effects on permittivity should be measurable</a:t>
            </a:r>
          </a:p>
          <a:p>
            <a:endParaRPr lang="en-US" dirty="0"/>
          </a:p>
          <a:p>
            <a:r>
              <a:rPr lang="en-US" dirty="0"/>
              <a:t>Final causes and targets would be active in nature.</a:t>
            </a:r>
          </a:p>
          <a:p>
            <a:pPr lvl="1"/>
            <a:r>
              <a:rPr lang="en-US" dirty="0"/>
              <a:t>We have a way to bring the future into line, </a:t>
            </a:r>
            <a:br>
              <a:rPr lang="en-US" dirty="0"/>
            </a:br>
            <a:r>
              <a:rPr lang="en-US" dirty="0"/>
              <a:t>without time travel.</a:t>
            </a:r>
          </a:p>
          <a:p>
            <a:r>
              <a:rPr lang="en-US" dirty="0"/>
              <a:t>Widens the field of scientific explanations concerning mental and other non-physical causes.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 longer is the physical universe causally closed. 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0CCA53-BF9F-CD42-8AF6-0BF4C369A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76F8DC-7EA1-C940-BB1A-C4EA06DD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50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5AE27-F253-A443-A649-C23B0B27D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10143-CF9C-C64E-9272-0F5AD4B0B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Webb, J.K. (2001), M T Murphy, V V </a:t>
            </a:r>
            <a:r>
              <a:rPr lang="en-US" sz="1800" dirty="0" err="1">
                <a:latin typeface="Times" pitchFamily="2" charset="0"/>
              </a:rPr>
              <a:t>Flambaum</a:t>
            </a:r>
            <a:r>
              <a:rPr lang="en-US" sz="1800" dirty="0">
                <a:latin typeface="Times" pitchFamily="2" charset="0"/>
              </a:rPr>
              <a:t>, V A </a:t>
            </a:r>
            <a:r>
              <a:rPr lang="en-US" sz="1800" dirty="0" err="1">
                <a:latin typeface="Times" pitchFamily="2" charset="0"/>
              </a:rPr>
              <a:t>Dzuba</a:t>
            </a:r>
            <a:r>
              <a:rPr lang="en-US" sz="1800" dirty="0">
                <a:latin typeface="Times" pitchFamily="2" charset="0"/>
              </a:rPr>
              <a:t>, J D Barrow, C W Churchill, J X Prochaska, and A M Wolfe, </a:t>
            </a:r>
            <a:r>
              <a:rPr lang="en-US" sz="1800" i="1" dirty="0">
                <a:latin typeface="Times" pitchFamily="2" charset="0"/>
              </a:rPr>
              <a:t>Further Evidence for Cosmological Evolution of the Fine Structure Constant</a:t>
            </a:r>
            <a:r>
              <a:rPr lang="en-US" sz="1800" dirty="0">
                <a:latin typeface="Times" pitchFamily="2" charset="0"/>
              </a:rPr>
              <a:t>, Phys Rev Lett, </a:t>
            </a:r>
            <a:r>
              <a:rPr lang="en-US" sz="1800" b="1" dirty="0">
                <a:latin typeface="Times" pitchFamily="2" charset="0"/>
              </a:rPr>
              <a:t>87</a:t>
            </a:r>
            <a:r>
              <a:rPr lang="en-US" sz="1800" dirty="0">
                <a:latin typeface="Times" pitchFamily="2" charset="0"/>
              </a:rPr>
              <a:t>, 205-4.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Webb, J. K. (2011), King, J. A., Murphy, M. T. and </a:t>
            </a:r>
            <a:r>
              <a:rPr lang="en-US" sz="1800" dirty="0" err="1">
                <a:latin typeface="Times" pitchFamily="2" charset="0"/>
              </a:rPr>
              <a:t>Flambaum</a:t>
            </a:r>
            <a:r>
              <a:rPr lang="en-US" sz="1800" dirty="0">
                <a:latin typeface="Times" pitchFamily="2" charset="0"/>
              </a:rPr>
              <a:t>, V. V. and Carswell, R. F. and Bainbridge, M. B., </a:t>
            </a:r>
            <a:r>
              <a:rPr lang="en-US" sz="1800" i="1" dirty="0">
                <a:latin typeface="Times" pitchFamily="2" charset="0"/>
              </a:rPr>
              <a:t>Indications of a Spatial Variation of the Fine Structure Constant</a:t>
            </a:r>
            <a:r>
              <a:rPr lang="en-US" sz="1800" dirty="0">
                <a:latin typeface="Times" pitchFamily="2" charset="0"/>
              </a:rPr>
              <a:t>, Phys. Rev. Lett. </a:t>
            </a:r>
            <a:r>
              <a:rPr lang="en-US" sz="1800" b="1" dirty="0">
                <a:latin typeface="Times" pitchFamily="2" charset="0"/>
              </a:rPr>
              <a:t>107</a:t>
            </a:r>
            <a:r>
              <a:rPr lang="en-US" sz="1800" dirty="0">
                <a:latin typeface="Times" pitchFamily="2" charset="0"/>
              </a:rPr>
              <a:t>, 191101.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 err="1">
                <a:latin typeface="Times" pitchFamily="2" charset="0"/>
              </a:rPr>
              <a:t>Bekenstein</a:t>
            </a:r>
            <a:r>
              <a:rPr lang="de-DE" sz="1800" dirty="0">
                <a:latin typeface="Times" pitchFamily="2" charset="0"/>
              </a:rPr>
              <a:t>, J.D. (1982). </a:t>
            </a:r>
            <a:r>
              <a:rPr lang="de-DE" sz="1800" i="1" dirty="0">
                <a:latin typeface="Times" pitchFamily="2" charset="0"/>
              </a:rPr>
              <a:t>Fine </a:t>
            </a:r>
            <a:r>
              <a:rPr lang="de-DE" sz="1800" i="1" dirty="0" err="1">
                <a:latin typeface="Times" pitchFamily="2" charset="0"/>
              </a:rPr>
              <a:t>Structure</a:t>
            </a:r>
            <a:r>
              <a:rPr lang="de-DE" sz="1800" i="1" dirty="0">
                <a:latin typeface="Times" pitchFamily="2" charset="0"/>
              </a:rPr>
              <a:t> Constant: </a:t>
            </a:r>
            <a:r>
              <a:rPr lang="de-DE" sz="1800" i="1" dirty="0" err="1">
                <a:latin typeface="Times" pitchFamily="2" charset="0"/>
              </a:rPr>
              <a:t>Is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It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Really</a:t>
            </a:r>
            <a:r>
              <a:rPr lang="de-DE" sz="1800" i="1" dirty="0">
                <a:latin typeface="Times" pitchFamily="2" charset="0"/>
              </a:rPr>
              <a:t> a Constant? </a:t>
            </a:r>
            <a:r>
              <a:rPr lang="de-DE" sz="1800" i="1" dirty="0" err="1">
                <a:latin typeface="Times" pitchFamily="2" charset="0"/>
              </a:rPr>
              <a:t>Phys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Rev</a:t>
            </a:r>
            <a:r>
              <a:rPr lang="de-DE" sz="1800" i="1" dirty="0">
                <a:latin typeface="Times" pitchFamily="2" charset="0"/>
              </a:rPr>
              <a:t>, </a:t>
            </a:r>
            <a:r>
              <a:rPr lang="de-DE" sz="1800" b="1" i="1" dirty="0">
                <a:latin typeface="Times" pitchFamily="2" charset="0"/>
              </a:rPr>
              <a:t>D25</a:t>
            </a:r>
            <a:r>
              <a:rPr lang="de-DE" sz="1800" i="1" dirty="0">
                <a:latin typeface="Times" pitchFamily="2" charset="0"/>
              </a:rPr>
              <a:t>,</a:t>
            </a:r>
            <a:r>
              <a:rPr lang="de-DE" sz="1800" dirty="0">
                <a:latin typeface="Times" pitchFamily="2" charset="0"/>
              </a:rPr>
              <a:t> 1527. </a:t>
            </a:r>
            <a:endParaRPr lang="en-US" sz="1800" dirty="0">
              <a:latin typeface="Times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1800" dirty="0" err="1">
                <a:latin typeface="Times" pitchFamily="2" charset="0"/>
              </a:rPr>
              <a:t>Bekenstein</a:t>
            </a:r>
            <a:r>
              <a:rPr lang="de-DE" sz="1800" dirty="0">
                <a:latin typeface="Times" pitchFamily="2" charset="0"/>
              </a:rPr>
              <a:t>, J.D. (2002) </a:t>
            </a:r>
            <a:r>
              <a:rPr lang="de-DE" sz="1800" i="1" dirty="0">
                <a:latin typeface="Times" pitchFamily="2" charset="0"/>
              </a:rPr>
              <a:t>Fine-</a:t>
            </a:r>
            <a:r>
              <a:rPr lang="de-DE" sz="1800" i="1" dirty="0" err="1">
                <a:latin typeface="Times" pitchFamily="2" charset="0"/>
              </a:rPr>
              <a:t>structure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constant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variability</a:t>
            </a:r>
            <a:r>
              <a:rPr lang="de-DE" sz="1800" i="1" dirty="0">
                <a:latin typeface="Times" pitchFamily="2" charset="0"/>
              </a:rPr>
              <a:t>, </a:t>
            </a:r>
            <a:r>
              <a:rPr lang="de-DE" sz="1800" i="1" dirty="0" err="1">
                <a:latin typeface="Times" pitchFamily="2" charset="0"/>
              </a:rPr>
              <a:t>equivalence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principle</a:t>
            </a:r>
            <a:r>
              <a:rPr lang="de-DE" sz="1800" i="1" dirty="0">
                <a:latin typeface="Times" pitchFamily="2" charset="0"/>
              </a:rPr>
              <a:t>, </a:t>
            </a:r>
            <a:r>
              <a:rPr lang="de-DE" sz="1800" i="1" dirty="0" err="1">
                <a:latin typeface="Times" pitchFamily="2" charset="0"/>
              </a:rPr>
              <a:t>and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cosmology</a:t>
            </a:r>
            <a:r>
              <a:rPr lang="de-DE" sz="1800" dirty="0">
                <a:latin typeface="Times" pitchFamily="2" charset="0"/>
              </a:rPr>
              <a:t>. </a:t>
            </a:r>
            <a:r>
              <a:rPr lang="de-DE" sz="1800" i="1" dirty="0" err="1">
                <a:latin typeface="Times" pitchFamily="2" charset="0"/>
              </a:rPr>
              <a:t>Phys</a:t>
            </a:r>
            <a:r>
              <a:rPr lang="de-DE" sz="1800" i="1" dirty="0">
                <a:latin typeface="Times" pitchFamily="2" charset="0"/>
              </a:rPr>
              <a:t> </a:t>
            </a:r>
            <a:r>
              <a:rPr lang="de-DE" sz="1800" i="1" dirty="0" err="1">
                <a:latin typeface="Times" pitchFamily="2" charset="0"/>
              </a:rPr>
              <a:t>Rev</a:t>
            </a:r>
            <a:r>
              <a:rPr lang="de-DE" sz="1800" dirty="0">
                <a:latin typeface="Times" pitchFamily="2" charset="0"/>
              </a:rPr>
              <a:t> D, </a:t>
            </a:r>
            <a:r>
              <a:rPr lang="de-DE" sz="1800" b="1" i="1" dirty="0">
                <a:latin typeface="Times" pitchFamily="2" charset="0"/>
              </a:rPr>
              <a:t>66</a:t>
            </a:r>
            <a:r>
              <a:rPr lang="de-DE" sz="1800" dirty="0">
                <a:latin typeface="Times" pitchFamily="2" charset="0"/>
              </a:rPr>
              <a:t>, 884.</a:t>
            </a:r>
            <a:r>
              <a:rPr lang="en-US" sz="1800" dirty="0">
                <a:latin typeface="Times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Levin, M. (2012) </a:t>
            </a:r>
            <a:r>
              <a:rPr lang="en-US" sz="1800" i="1" dirty="0">
                <a:latin typeface="Times" pitchFamily="2" charset="0"/>
              </a:rPr>
              <a:t>Morphogenetic fields in embryogenesis, regeneration, and cancer: Non-local control of complex patterning</a:t>
            </a:r>
            <a:r>
              <a:rPr lang="en-US" sz="1800" dirty="0">
                <a:latin typeface="Times" pitchFamily="2" charset="0"/>
              </a:rPr>
              <a:t>, Biosystems, </a:t>
            </a:r>
            <a:r>
              <a:rPr lang="en-US" sz="1800" b="1" dirty="0">
                <a:latin typeface="Times" pitchFamily="2" charset="0"/>
              </a:rPr>
              <a:t>109</a:t>
            </a:r>
            <a:r>
              <a:rPr lang="en-US" sz="1800" dirty="0">
                <a:latin typeface="Times" pitchFamily="2" charset="0"/>
              </a:rPr>
              <a:t>, 243</a:t>
            </a: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en-US" sz="1800" dirty="0">
                <a:latin typeface="Times" pitchFamily="2" charset="0"/>
                <a:ea typeface="Cambria Math" panose="02040503050406030204" pitchFamily="18" charset="0"/>
              </a:rPr>
              <a:t>This is a ‘backpropagation method’ common in computer modeling </a:t>
            </a:r>
            <a:r>
              <a:rPr lang="en-US" sz="1400" dirty="0">
                <a:latin typeface="Times" pitchFamily="2" charset="0"/>
                <a:ea typeface="Cambria Math" panose="02040503050406030204" pitchFamily="18" charset="0"/>
                <a:hlinkClick r:id="rId2"/>
              </a:rPr>
              <a:t>https://en.wikipedia.org/wiki/Backpropagation</a:t>
            </a:r>
            <a:r>
              <a:rPr lang="en-US" sz="1400" dirty="0">
                <a:latin typeface="Times" pitchFamily="2" charset="0"/>
                <a:ea typeface="Cambria Math" panose="02040503050406030204" pitchFamily="18" charset="0"/>
              </a:rPr>
              <a:t> .</a:t>
            </a: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en-US" sz="1800" dirty="0">
                <a:latin typeface="Times" pitchFamily="2" charset="0"/>
              </a:rPr>
              <a:t>Adjoint solutions are often used in design problems in engineering, to find the sensitivities to all input parameters of an overall performance measure. </a:t>
            </a:r>
            <a:r>
              <a:rPr lang="en-US" sz="1400" dirty="0">
                <a:latin typeface="Times" pitchFamily="2" charset="0"/>
              </a:rPr>
              <a:t> </a:t>
            </a:r>
            <a:r>
              <a:rPr lang="en-US" sz="1400" dirty="0">
                <a:latin typeface="Times" pitchFamily="2" charset="0"/>
                <a:hlinkClick r:id="rId3"/>
              </a:rPr>
              <a:t>https://en.wikipedia.org/wiki/Adjoint_state_method</a:t>
            </a:r>
            <a:r>
              <a:rPr lang="en-US" sz="1400" dirty="0">
                <a:latin typeface="Times" pitchFamily="2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>
              <a:latin typeface="Times" pitchFamily="2" charset="0"/>
            </a:endParaRPr>
          </a:p>
          <a:p>
            <a:endParaRPr lang="en-US" sz="1800" dirty="0">
              <a:latin typeface="Times" pitchFamily="2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E8C7E-76E2-F84E-997B-BB656B63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C41CD4-7EFB-2E4E-A3B2-B87A35A82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C2D738-545C-364B-8051-14B935B06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05501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THE END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B9304F-6B5C-8944-8D3E-7BF43CC7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7045E-2096-B547-B012-AC0F080B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A4163-D117-2245-9053-03F21CA39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cross mind-body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951F3-5A85-8447-8405-F9937ACEA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87087" cy="4351338"/>
          </a:xfrm>
        </p:spPr>
        <p:txBody>
          <a:bodyPr>
            <a:normAutofit/>
          </a:bodyPr>
          <a:lstStyle/>
          <a:p>
            <a:r>
              <a:rPr lang="en-US" dirty="0"/>
              <a:t>Monism (not really any gap):</a:t>
            </a:r>
          </a:p>
          <a:p>
            <a:pPr lvl="1"/>
            <a:r>
              <a:rPr lang="en-US" dirty="0"/>
              <a:t>A combined physical + mental world has  a uniform system of causes and effects</a:t>
            </a:r>
          </a:p>
          <a:p>
            <a:pPr lvl="1"/>
            <a:r>
              <a:rPr lang="en-US" dirty="0"/>
              <a:t>What is mental is really physical &amp; vice-versa.  Strange.</a:t>
            </a:r>
          </a:p>
          <a:p>
            <a:r>
              <a:rPr lang="en-US" dirty="0"/>
              <a:t>Dualism (2 levels)</a:t>
            </a:r>
          </a:p>
          <a:p>
            <a:pPr lvl="1"/>
            <a:r>
              <a:rPr lang="en-US" dirty="0"/>
              <a:t>There do exist distinct physical and mental substances.</a:t>
            </a:r>
          </a:p>
          <a:p>
            <a:pPr lvl="1"/>
            <a:r>
              <a:rPr lang="en-US" dirty="0"/>
              <a:t>Separate but inter-connected in specific ways.</a:t>
            </a:r>
          </a:p>
          <a:p>
            <a:pPr lvl="1"/>
            <a:r>
              <a:rPr lang="en-US" dirty="0"/>
              <a:t>No causal closure anywhere, but interactions</a:t>
            </a:r>
          </a:p>
          <a:p>
            <a:r>
              <a:rPr lang="en-US" dirty="0"/>
              <a:t>I base my theory Discrete Degrees </a:t>
            </a:r>
            <a:r>
              <a:rPr lang="en-US" sz="2400" dirty="0"/>
              <a:t>(generalized dualism)</a:t>
            </a:r>
            <a:endParaRPr lang="en-US" dirty="0"/>
          </a:p>
          <a:p>
            <a:pPr lvl="1"/>
            <a:r>
              <a:rPr lang="en-US" dirty="0"/>
              <a:t>From Emanuel Swedenborg: multi-level discrete degrees.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D15F73-2B5E-504E-B492-4B180FB8F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941A7-940D-B74B-8180-4E33D62C6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11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6E42-79F1-E14A-AB54-BB0ED1D45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Non-Physical?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FD213-87AE-A34A-85D6-FE3510550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36527" cy="4530726"/>
          </a:xfrm>
        </p:spPr>
        <p:txBody>
          <a:bodyPr>
            <a:normAutofit/>
          </a:bodyPr>
          <a:lstStyle/>
          <a:p>
            <a:r>
              <a:rPr lang="en-US" dirty="0"/>
              <a:t>Many discrete degrees or planes: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Spiritual → Purposes → Mental → Intentions → Sensorimotor mind → Spiritual body </a:t>
            </a:r>
            <a:r>
              <a:rPr lang="en-US" sz="2000" dirty="0"/>
              <a:t>→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Final causes , Targets → Physical Changes</a:t>
            </a:r>
            <a:br>
              <a:rPr lang="en-US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Here I focus on the last steps into the physical </a:t>
            </a:r>
          </a:p>
          <a:p>
            <a:pPr lvl="1"/>
            <a:r>
              <a:rPr lang="en-US" b="1" dirty="0"/>
              <a:t>How the final causes could create targets which affects what happens in physics</a:t>
            </a:r>
          </a:p>
          <a:p>
            <a:pPr lvl="1"/>
            <a:r>
              <a:rPr lang="en-US" dirty="0"/>
              <a:t>This can be applied to all kinds of spiritual and mental discrete degrees.</a:t>
            </a:r>
          </a:p>
          <a:p>
            <a:pPr lvl="1"/>
            <a:r>
              <a:rPr lang="en-US" dirty="0"/>
              <a:t>So </a:t>
            </a:r>
            <a:r>
              <a:rPr lang="en-US" b="1" dirty="0"/>
              <a:t>I take final causes &amp; targets to be causally active</a:t>
            </a:r>
          </a:p>
          <a:p>
            <a:pPr lvl="1"/>
            <a:r>
              <a:rPr lang="en-US" dirty="0"/>
              <a:t>Use non-physical and physical as different kinds of substances. We see how dualism can work.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4467A-10F9-3943-A268-62A6B2E9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ADBEA-2682-DF4B-84DC-113E1E92F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B8ABB-D434-D94A-A1F5-56CC99BC95A6}"/>
              </a:ext>
            </a:extLst>
          </p:cNvPr>
          <p:cNvSpPr txBox="1"/>
          <p:nvPr/>
        </p:nvSpPr>
        <p:spPr>
          <a:xfrm>
            <a:off x="6692869" y="1412766"/>
            <a:ext cx="1391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Non-physical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1098443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D8C4C-E051-4E4A-A422-C2B8FC9A7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Non-physical effects on Physical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E2FE-06D7-C548-A786-03FF85A2F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Something is different in physics and physiology </a:t>
            </a:r>
            <a:br>
              <a:rPr lang="en-US" dirty="0"/>
            </a:br>
            <a:r>
              <a:rPr lang="en-US" dirty="0"/>
              <a:t>because of non-physical input targets </a:t>
            </a:r>
          </a:p>
          <a:p>
            <a:pPr lvl="1"/>
            <a:r>
              <a:rPr lang="en-US" dirty="0"/>
              <a:t>Should be effects in general cellular bio-chemistry</a:t>
            </a:r>
          </a:p>
          <a:p>
            <a:pPr lvl="1"/>
            <a:r>
              <a:rPr lang="en-US" dirty="0"/>
              <a:t>Then </a:t>
            </a:r>
            <a:r>
              <a:rPr lang="en-US" u="sng" dirty="0"/>
              <a:t>also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we have effects of mental desires and intentions on neurons, leading to bodily movements</a:t>
            </a:r>
          </a:p>
          <a:p>
            <a:pPr lvl="1"/>
            <a:endParaRPr lang="en-US" dirty="0"/>
          </a:p>
          <a:p>
            <a:r>
              <a:rPr lang="en-US" dirty="0"/>
              <a:t>Try to keep existing structure of physical theory as much as possible</a:t>
            </a:r>
          </a:p>
          <a:p>
            <a:pPr lvl="1"/>
            <a:r>
              <a:rPr lang="en-US" dirty="0"/>
              <a:t>Computers, microscopes, suns: all still work.</a:t>
            </a:r>
          </a:p>
          <a:p>
            <a:pPr lvl="1"/>
            <a:r>
              <a:rPr lang="en-US" dirty="0"/>
              <a:t>Find a ‘soft spot’ in physical theory so laws are </a:t>
            </a:r>
            <a:r>
              <a:rPr lang="en-US" u="sng" dirty="0"/>
              <a:t>not</a:t>
            </a:r>
            <a:r>
              <a:rPr lang="en-US" dirty="0"/>
              <a:t> always fixed, but vary as part of a bigger picture.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921E1-744F-624A-B040-1C9AA2C6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61727-EA40-0C4E-8AA1-CA45739B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38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DDE4-A452-FF40-8340-139E4655F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in Living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D13B4-3CED-0742-99CF-75697901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052363" cy="4530726"/>
          </a:xfrm>
        </p:spPr>
        <p:txBody>
          <a:bodyPr>
            <a:normAutofit/>
          </a:bodyPr>
          <a:lstStyle/>
          <a:p>
            <a:r>
              <a:rPr lang="en-US" dirty="0"/>
              <a:t>All living systems have bodies made of </a:t>
            </a:r>
            <a:br>
              <a:rPr lang="en-US" dirty="0"/>
            </a:br>
            <a:r>
              <a:rPr lang="en-US" dirty="0"/>
              <a:t>protons, neutrons and electrons.</a:t>
            </a:r>
          </a:p>
          <a:p>
            <a:r>
              <a:rPr lang="en-US" dirty="0"/>
              <a:t>These made into atoms and molecules.</a:t>
            </a:r>
          </a:p>
          <a:p>
            <a:pPr lvl="1"/>
            <a:r>
              <a:rPr lang="en-US" dirty="0"/>
              <a:t>In particular: very large </a:t>
            </a:r>
            <a:r>
              <a:rPr lang="en-US" u="sng" dirty="0"/>
              <a:t>protein</a:t>
            </a:r>
            <a:r>
              <a:rPr lang="en-US" dirty="0"/>
              <a:t> molecules in cells </a:t>
            </a:r>
          </a:p>
          <a:p>
            <a:r>
              <a:rPr lang="en-US" dirty="0"/>
              <a:t>Many of these molecules have to fold into specific shapes to be catalysts or enzymes.</a:t>
            </a:r>
          </a:p>
          <a:p>
            <a:pPr lvl="1"/>
            <a:r>
              <a:rPr lang="en-US" dirty="0"/>
              <a:t>The speed and directionality of folding is still a puzzle in biophysics (Levinthal’s Paradox since 1969)</a:t>
            </a:r>
          </a:p>
          <a:p>
            <a:pPr lvl="1"/>
            <a:r>
              <a:rPr lang="en-US" dirty="0"/>
              <a:t>I predict: </a:t>
            </a:r>
            <a:br>
              <a:rPr lang="en-US" dirty="0"/>
            </a:br>
            <a:r>
              <a:rPr lang="en-US" dirty="0"/>
              <a:t>non-physical influences in living cells could provide targets for protein folding and so speed up folding.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D8926B-C66F-C54B-9D43-C171985D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DD53E-1191-3A4F-A890-96B313422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0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BBD0A-03E0-E249-96C8-723149BE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4913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Discrete Degrees in Physics</a:t>
            </a:r>
            <a:br>
              <a:rPr lang="en-US" dirty="0"/>
            </a:br>
            <a:r>
              <a:rPr lang="en-US" dirty="0"/>
              <a:t>	</a:t>
            </a:r>
            <a:r>
              <a:rPr lang="en-US" sz="3200" dirty="0"/>
              <a:t>- going from effects to causes, all connected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4FD53-B596-6B45-8728-961970CD8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30263" cy="453072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Classical Newtonian Physics </a:t>
            </a:r>
            <a:br>
              <a:rPr lang="en-US" dirty="0"/>
            </a:br>
            <a:r>
              <a:rPr lang="en-US" dirty="0"/>
              <a:t>describes most large objects.</a:t>
            </a:r>
          </a:p>
          <a:p>
            <a:pPr lvl="1"/>
            <a:r>
              <a:rPr lang="en-US" dirty="0"/>
              <a:t>Forces acting on masses giving acceleration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Quantum Mechanics is more accurate for </a:t>
            </a:r>
            <a:br>
              <a:rPr lang="en-US" dirty="0"/>
            </a:br>
            <a:r>
              <a:rPr lang="en-US" dirty="0"/>
              <a:t>particles, atoms and molecules.</a:t>
            </a:r>
          </a:p>
          <a:p>
            <a:pPr lvl="1"/>
            <a:r>
              <a:rPr lang="en-US" dirty="0"/>
              <a:t>Wave packets governed by Schrodinger Equation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The masses and forces in quantum mechanics determined by Quantum Field Theory</a:t>
            </a:r>
          </a:p>
          <a:p>
            <a:pPr lvl="1"/>
            <a:r>
              <a:rPr lang="en-US" dirty="0"/>
              <a:t>Massive and massless fields governed by Field </a:t>
            </a:r>
            <a:r>
              <a:rPr lang="en-US" dirty="0" err="1"/>
              <a:t>Lagrangians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determines Lagrangian masses and charges?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F692B-FA32-DE40-A9E5-30134D499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3EB3-4F93-3940-9FE3-C57313F9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2BACE4-1685-6242-86B5-718D1F454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306" y="4252427"/>
            <a:ext cx="1383606" cy="929174"/>
          </a:xfrm>
          <a:prstGeom prst="rect">
            <a:avLst/>
          </a:prstGeom>
        </p:spPr>
      </p:pic>
      <p:pic>
        <p:nvPicPr>
          <p:cNvPr id="10" name="Picture 9" descr="A picture containing text, clock, device, gauge&#10;&#10;Description automatically generated">
            <a:extLst>
              <a:ext uri="{FF2B5EF4-FFF2-40B4-BE49-F238E27FC236}">
                <a16:creationId xmlns:a16="http://schemas.microsoft.com/office/drawing/2014/main" id="{9FA0A1A8-F599-D44F-B5B5-B1EFC857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441" y="1690689"/>
            <a:ext cx="2343150" cy="990600"/>
          </a:xfrm>
          <a:prstGeom prst="rect">
            <a:avLst/>
          </a:prstGeom>
        </p:spPr>
      </p:pic>
      <p:pic>
        <p:nvPicPr>
          <p:cNvPr id="14" name="Picture 13" descr="Chart, histogram&#10;&#10;Description automatically generated with medium confidence">
            <a:extLst>
              <a:ext uri="{FF2B5EF4-FFF2-40B4-BE49-F238E27FC236}">
                <a16:creationId xmlns:a16="http://schemas.microsoft.com/office/drawing/2014/main" id="{E8D3579E-1393-8B41-AE59-6CAB9E8D8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495" y="3121082"/>
            <a:ext cx="1222748" cy="88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53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8BCCB-32C4-3741-9AB3-DBACE5C9E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Connecting outermost mental degree with innermost physical degree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610CD-F28B-4C4F-A5B0-2DDE07BC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3264061"/>
            <a:ext cx="7886700" cy="309229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sensorimotor mind is outer-most non-physical</a:t>
            </a:r>
          </a:p>
          <a:p>
            <a:r>
              <a:rPr lang="en-US" dirty="0"/>
              <a:t>The Lagrangian is the inner-most physical degree</a:t>
            </a:r>
          </a:p>
          <a:p>
            <a:endParaRPr lang="en-US" dirty="0"/>
          </a:p>
          <a:p>
            <a:r>
              <a:rPr lang="en-US" dirty="0"/>
              <a:t>This is where some connection should be expected!</a:t>
            </a:r>
            <a:br>
              <a:rPr lang="en-US" dirty="0"/>
            </a:br>
            <a:r>
              <a:rPr lang="en-US" dirty="0"/>
              <a:t>(or a new degree between them)</a:t>
            </a:r>
          </a:p>
          <a:p>
            <a:endParaRPr lang="en-US" dirty="0"/>
          </a:p>
          <a:p>
            <a:r>
              <a:rPr lang="en-US" dirty="0"/>
              <a:t>Propose: </a:t>
            </a:r>
            <a:br>
              <a:rPr lang="en-US" dirty="0"/>
            </a:br>
            <a:r>
              <a:rPr lang="en-US" b="1" dirty="0"/>
              <a:t>The non-physical influences the values of the Lagrangian masses and charges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F66E2-96B2-C448-A1F2-05AD7E032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Ian Thompson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28437-D9DC-4344-A435-39EE366F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53A93-0229-F743-A9B6-D3D49CF85195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62D68-4B33-0E45-B6C2-514DB4B50808}"/>
              </a:ext>
            </a:extLst>
          </p:cNvPr>
          <p:cNvSpPr txBox="1"/>
          <p:nvPr/>
        </p:nvSpPr>
        <p:spPr>
          <a:xfrm>
            <a:off x="1186646" y="2005466"/>
            <a:ext cx="1707026" cy="9233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Outermost</a:t>
            </a:r>
          </a:p>
          <a:p>
            <a:r>
              <a:rPr lang="en-US" dirty="0"/>
              <a:t>Non-physical</a:t>
            </a:r>
          </a:p>
          <a:p>
            <a:r>
              <a:rPr lang="en-US" dirty="0"/>
              <a:t>(sensorimotor)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602370-3ABA-4143-BED5-6B0E2461E349}"/>
              </a:ext>
            </a:extLst>
          </p:cNvPr>
          <p:cNvSpPr txBox="1"/>
          <p:nvPr/>
        </p:nvSpPr>
        <p:spPr>
          <a:xfrm>
            <a:off x="4721747" y="1995997"/>
            <a:ext cx="1393303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Lagrangian</a:t>
            </a:r>
          </a:p>
          <a:p>
            <a:pPr algn="ctr"/>
            <a:r>
              <a:rPr lang="en-US" dirty="0"/>
              <a:t>Masses and Charges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B6FFA-E775-7C48-8942-C7679870F6BE}"/>
              </a:ext>
            </a:extLst>
          </p:cNvPr>
          <p:cNvSpPr txBox="1"/>
          <p:nvPr/>
        </p:nvSpPr>
        <p:spPr>
          <a:xfrm>
            <a:off x="6564051" y="2134496"/>
            <a:ext cx="1393303" cy="646331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Quantum</a:t>
            </a:r>
          </a:p>
          <a:p>
            <a:r>
              <a:rPr lang="en-US" dirty="0"/>
              <a:t>Fields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ACE9569-BD21-F74E-A5D4-DD0087D75AC2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6115050" y="2457662"/>
            <a:ext cx="449001" cy="0"/>
          </a:xfrm>
          <a:prstGeom prst="straightConnector1">
            <a:avLst/>
          </a:prstGeom>
          <a:ln w="190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551589-A3FD-864E-A5DB-91E38487D2F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893672" y="2457662"/>
            <a:ext cx="1828075" cy="946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0F57297-B2DE-8344-BF68-9DCAFD313637}"/>
              </a:ext>
            </a:extLst>
          </p:cNvPr>
          <p:cNvSpPr txBox="1"/>
          <p:nvPr/>
        </p:nvSpPr>
        <p:spPr>
          <a:xfrm>
            <a:off x="3207832" y="1943911"/>
            <a:ext cx="1079143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New</a:t>
            </a:r>
          </a:p>
          <a:p>
            <a:pPr algn="ctr"/>
            <a:r>
              <a:rPr lang="en-US" sz="1400" dirty="0"/>
              <a:t>Connection!</a:t>
            </a:r>
          </a:p>
        </p:txBody>
      </p:sp>
    </p:spTree>
    <p:extLst>
      <p:ext uri="{BB962C8B-B14F-4D97-AF65-F5344CB8AC3E}">
        <p14:creationId xmlns:p14="http://schemas.microsoft.com/office/powerpoint/2010/main" val="599255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6715</TotalTime>
  <Words>2946</Words>
  <Application>Microsoft Macintosh PowerPoint</Application>
  <PresentationFormat>On-screen Show (4:3)</PresentationFormat>
  <Paragraphs>389</Paragraphs>
  <Slides>35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Symbol</vt:lpstr>
      <vt:lpstr>Times</vt:lpstr>
      <vt:lpstr>Office Theme</vt:lpstr>
      <vt:lpstr>How the Non-Physical Influences  Physics and Physiology:  a proposal</vt:lpstr>
      <vt:lpstr>Outline of Talk</vt:lpstr>
      <vt:lpstr>The Problem</vt:lpstr>
      <vt:lpstr>Ways to cross mind-body gap</vt:lpstr>
      <vt:lpstr>What is the Non-Physical?</vt:lpstr>
      <vt:lpstr>Non-physical effects on Physical</vt:lpstr>
      <vt:lpstr>Physics in Living Systems</vt:lpstr>
      <vt:lpstr>Discrete Degrees in Physics  - going from effects to causes, all connected</vt:lpstr>
      <vt:lpstr>Connecting outermost mental degree with innermost physical degree</vt:lpstr>
      <vt:lpstr>Are Lagrangian coefficients fixed?</vt:lpstr>
      <vt:lpstr>Have Charge Variations been seen?</vt:lpstr>
      <vt:lpstr>Non-physical Effects on the Physical</vt:lpstr>
      <vt:lpstr>Varying Electric Charge as a             Non-physical effect</vt:lpstr>
      <vt:lpstr>Electric Forces  (inverse square law)</vt:lpstr>
      <vt:lpstr>Electric Permittivity Varies</vt:lpstr>
      <vt:lpstr>Electromagnetic fields</vt:lpstr>
      <vt:lpstr>Energy is not always conserved</vt:lpstr>
      <vt:lpstr>Other schemes trying to keep Conservation of Energy</vt:lpstr>
      <vt:lpstr>Achieving useful ends: Targets.</vt:lpstr>
      <vt:lpstr>Achieving Targets in New Physics</vt:lpstr>
      <vt:lpstr>Three Function of Targets</vt:lpstr>
      <vt:lpstr>Anticipating future configurations?</vt:lpstr>
      <vt:lpstr>Metric time and Process time</vt:lpstr>
      <vt:lpstr>Adjusting Future Permittivities</vt:lpstr>
      <vt:lpstr>Numerical Examples of Targets for Proteins,  Using Molecular Dynamics models    Forward- and back-propagation  to reach Targets by Varying Charges </vt:lpstr>
      <vt:lpstr>Demonstration using 100 particles inside a cage of 2 rings, 16 charges</vt:lpstr>
      <vt:lpstr>Targets and Adjustments</vt:lpstr>
      <vt:lpstr>Demonstration 1: Shifting centroid to the left by 1 nm</vt:lpstr>
      <vt:lpstr>Demonstration 1: Shifting left. </vt:lpstr>
      <vt:lpstr>Experimental Test of Predictions</vt:lpstr>
      <vt:lpstr>Measuring fluorescence spectra</vt:lpstr>
      <vt:lpstr>Summary of overall answers:</vt:lpstr>
      <vt:lpstr>Implications</vt:lpstr>
      <vt:lpstr>References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  Triads   to  Enneads</dc:title>
  <dc:creator>Ian Thompson</dc:creator>
  <cp:lastModifiedBy>Thompson, Ian J.</cp:lastModifiedBy>
  <cp:revision>217</cp:revision>
  <cp:lastPrinted>2021-07-09T02:46:05Z</cp:lastPrinted>
  <dcterms:created xsi:type="dcterms:W3CDTF">2019-08-08T03:53:26Z</dcterms:created>
  <dcterms:modified xsi:type="dcterms:W3CDTF">2021-07-28T04:32:24Z</dcterms:modified>
</cp:coreProperties>
</file>